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ue Roman" charset="1" panose="00000500000000000000"/>
      <p:regular r:id="rId10"/>
    </p:embeddedFont>
    <p:embeddedFont>
      <p:font typeface="Times Neue Roman Bold" charset="1" panose="00000800000000000000"/>
      <p:regular r:id="rId11"/>
    </p:embeddedFont>
    <p:embeddedFont>
      <p:font typeface="Times Neue Roman Italics" charset="1" panose="00000500000000000000"/>
      <p:regular r:id="rId12"/>
    </p:embeddedFont>
    <p:embeddedFont>
      <p:font typeface="Times Neue Roman Bold Italics" charset="1" panose="00000800000000000000"/>
      <p:regular r:id="rId13"/>
    </p:embeddedFont>
    <p:embeddedFont>
      <p:font typeface="Bukhari Script" charset="1" panose="00000500000000000000"/>
      <p:regular r:id="rId14"/>
    </p:embeddedFont>
    <p:embeddedFont>
      <p:font typeface="Public Sans Thin" charset="1" panose="00000000000000000000"/>
      <p:regular r:id="rId15"/>
    </p:embeddedFont>
    <p:embeddedFont>
      <p:font typeface="Public Sans Thin Bold" charset="1" panose="00000000000000000000"/>
      <p:regular r:id="rId16"/>
    </p:embeddedFont>
    <p:embeddedFont>
      <p:font typeface="Public Sans Thin Italics" charset="1" panose="00000000000000000000"/>
      <p:regular r:id="rId17"/>
    </p:embeddedFont>
    <p:embeddedFont>
      <p:font typeface="Public Sans Thin Bold Italics" charset="1" panose="00000000000000000000"/>
      <p:regular r:id="rId18"/>
    </p:embeddedFont>
    <p:embeddedFont>
      <p:font typeface="Public Sans" charset="1" panose="00000000000000000000"/>
      <p:regular r:id="rId19"/>
    </p:embeddedFont>
    <p:embeddedFont>
      <p:font typeface="Public Sans Bold" charset="1" panose="00000000000000000000"/>
      <p:regular r:id="rId20"/>
    </p:embeddedFont>
    <p:embeddedFont>
      <p:font typeface="Public Sans Italics" charset="1" panose="00000000000000000000"/>
      <p:regular r:id="rId21"/>
    </p:embeddedFont>
    <p:embeddedFont>
      <p:font typeface="Public Sans Bold Italics" charset="1" panose="00000000000000000000"/>
      <p:regular r:id="rId22"/>
    </p:embeddedFont>
    <p:embeddedFont>
      <p:font typeface="Bungee"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310194"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7511017" y="311430"/>
            <a:ext cx="3288160" cy="1434540"/>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199192" y="3340681"/>
            <a:ext cx="4334485" cy="4334485"/>
          </a:xfrm>
          <a:prstGeom prst="rect">
            <a:avLst/>
          </a:prstGeom>
        </p:spPr>
      </p:pic>
      <p:sp>
        <p:nvSpPr>
          <p:cNvPr name="TextBox 5" id="5"/>
          <p:cNvSpPr txBox="true"/>
          <p:nvPr/>
        </p:nvSpPr>
        <p:spPr>
          <a:xfrm rot="0">
            <a:off x="9678873" y="2287733"/>
            <a:ext cx="5528816" cy="863600"/>
          </a:xfrm>
          <a:prstGeom prst="rect">
            <a:avLst/>
          </a:prstGeom>
        </p:spPr>
        <p:txBody>
          <a:bodyPr anchor="t" rtlCol="false" tIns="0" lIns="0" bIns="0" rIns="0">
            <a:spAutoFit/>
          </a:bodyPr>
          <a:lstStyle/>
          <a:p>
            <a:pPr algn="ctr">
              <a:lnSpc>
                <a:spcPts val="7000"/>
              </a:lnSpc>
              <a:spcBef>
                <a:spcPct val="0"/>
              </a:spcBef>
            </a:pPr>
            <a:r>
              <a:rPr lang="en-US" sz="5000">
                <a:solidFill>
                  <a:srgbClr val="F3F3F4"/>
                </a:solidFill>
                <a:latin typeface="Public Sans Thin Bold"/>
              </a:rPr>
              <a:t>BÁO CÁO CUỐI KỲ</a:t>
            </a:r>
          </a:p>
        </p:txBody>
      </p:sp>
      <p:sp>
        <p:nvSpPr>
          <p:cNvPr name="TextBox 6" id="6"/>
          <p:cNvSpPr txBox="true"/>
          <p:nvPr/>
        </p:nvSpPr>
        <p:spPr>
          <a:xfrm rot="0">
            <a:off x="7213030" y="3323207"/>
            <a:ext cx="1930970" cy="854075"/>
          </a:xfrm>
          <a:prstGeom prst="rect">
            <a:avLst/>
          </a:prstGeom>
        </p:spPr>
        <p:txBody>
          <a:bodyPr anchor="t" rtlCol="false" tIns="0" lIns="0" bIns="0" rIns="0">
            <a:spAutoFit/>
          </a:bodyPr>
          <a:lstStyle/>
          <a:p>
            <a:pPr algn="ctr">
              <a:lnSpc>
                <a:spcPts val="7000"/>
              </a:lnSpc>
            </a:pPr>
            <a:r>
              <a:rPr lang="en-US" sz="5000">
                <a:solidFill>
                  <a:srgbClr val="000000"/>
                </a:solidFill>
                <a:latin typeface="Times Neue Roman"/>
              </a:rPr>
              <a:t>Đề tài:</a:t>
            </a:r>
          </a:p>
        </p:txBody>
      </p:sp>
      <p:sp>
        <p:nvSpPr>
          <p:cNvPr name="TextBox 7" id="7"/>
          <p:cNvSpPr txBox="true"/>
          <p:nvPr/>
        </p:nvSpPr>
        <p:spPr>
          <a:xfrm rot="0">
            <a:off x="9360545" y="3323207"/>
            <a:ext cx="7898755" cy="854075"/>
          </a:xfrm>
          <a:prstGeom prst="rect">
            <a:avLst/>
          </a:prstGeom>
        </p:spPr>
        <p:txBody>
          <a:bodyPr anchor="t" rtlCol="false" tIns="0" lIns="0" bIns="0" rIns="0">
            <a:spAutoFit/>
          </a:bodyPr>
          <a:lstStyle/>
          <a:p>
            <a:pPr algn="ctr">
              <a:lnSpc>
                <a:spcPts val="7000"/>
              </a:lnSpc>
            </a:pPr>
            <a:r>
              <a:rPr lang="en-US" sz="5000">
                <a:solidFill>
                  <a:srgbClr val="000000"/>
                </a:solidFill>
                <a:latin typeface="Times Neue Roman Bold"/>
              </a:rPr>
              <a:t>Ứng dụng mạng xã hội Mline</a:t>
            </a:r>
          </a:p>
        </p:txBody>
      </p:sp>
      <p:sp>
        <p:nvSpPr>
          <p:cNvPr name="TextBox 8" id="8"/>
          <p:cNvSpPr txBox="true"/>
          <p:nvPr/>
        </p:nvSpPr>
        <p:spPr>
          <a:xfrm rot="0">
            <a:off x="6895753" y="6702992"/>
            <a:ext cx="3284488" cy="537845"/>
          </a:xfrm>
          <a:prstGeom prst="rect">
            <a:avLst/>
          </a:prstGeom>
        </p:spPr>
        <p:txBody>
          <a:bodyPr anchor="t" rtlCol="false" tIns="0" lIns="0" bIns="0" rIns="0">
            <a:spAutoFit/>
          </a:bodyPr>
          <a:lstStyle/>
          <a:p>
            <a:pPr algn="ctr">
              <a:lnSpc>
                <a:spcPts val="4480"/>
              </a:lnSpc>
            </a:pPr>
            <a:r>
              <a:rPr lang="en-US" sz="3200">
                <a:solidFill>
                  <a:srgbClr val="000000"/>
                </a:solidFill>
                <a:latin typeface="Times Neue Roman"/>
              </a:rPr>
              <a:t>Thành viên nhóm 6:</a:t>
            </a:r>
          </a:p>
        </p:txBody>
      </p:sp>
      <p:sp>
        <p:nvSpPr>
          <p:cNvPr name="TextBox 9" id="9"/>
          <p:cNvSpPr txBox="true"/>
          <p:nvPr/>
        </p:nvSpPr>
        <p:spPr>
          <a:xfrm rot="0">
            <a:off x="10501990" y="6702992"/>
            <a:ext cx="7123518" cy="3347720"/>
          </a:xfrm>
          <a:prstGeom prst="rect">
            <a:avLst/>
          </a:prstGeom>
        </p:spPr>
        <p:txBody>
          <a:bodyPr anchor="t" rtlCol="false" tIns="0" lIns="0" bIns="0" rIns="0">
            <a:spAutoFit/>
          </a:bodyPr>
          <a:lstStyle/>
          <a:p>
            <a:pPr algn="just">
              <a:lnSpc>
                <a:spcPts val="4480"/>
              </a:lnSpc>
            </a:pPr>
            <a:r>
              <a:rPr lang="en-US" sz="3200">
                <a:solidFill>
                  <a:srgbClr val="000000"/>
                </a:solidFill>
                <a:latin typeface="Times Neue Roman"/>
              </a:rPr>
              <a:t>19474251_Mai Nhật Hoàng (nhóm trưởng)</a:t>
            </a:r>
          </a:p>
          <a:p>
            <a:pPr algn="just">
              <a:lnSpc>
                <a:spcPts val="4480"/>
              </a:lnSpc>
            </a:pPr>
            <a:r>
              <a:rPr lang="en-US" sz="3200">
                <a:solidFill>
                  <a:srgbClr val="000000"/>
                </a:solidFill>
                <a:latin typeface="Times Neue Roman"/>
              </a:rPr>
              <a:t>19476481_Mai Ngọc Long</a:t>
            </a:r>
          </a:p>
          <a:p>
            <a:pPr algn="just">
              <a:lnSpc>
                <a:spcPts val="4480"/>
              </a:lnSpc>
            </a:pPr>
            <a:r>
              <a:rPr lang="en-US" sz="3200">
                <a:solidFill>
                  <a:srgbClr val="000000"/>
                </a:solidFill>
                <a:latin typeface="Times Neue Roman"/>
              </a:rPr>
              <a:t>19468641_Đinh Quang Tuấn</a:t>
            </a:r>
          </a:p>
          <a:p>
            <a:pPr algn="just">
              <a:lnSpc>
                <a:spcPts val="4480"/>
              </a:lnSpc>
            </a:pPr>
            <a:r>
              <a:rPr lang="en-US" sz="3200">
                <a:solidFill>
                  <a:srgbClr val="000000"/>
                </a:solidFill>
                <a:latin typeface="Times Neue Roman"/>
              </a:rPr>
              <a:t>19476151_Phùng Bùi Trọng Hiếu</a:t>
            </a:r>
          </a:p>
          <a:p>
            <a:pPr algn="just">
              <a:lnSpc>
                <a:spcPts val="4480"/>
              </a:lnSpc>
            </a:pPr>
            <a:r>
              <a:rPr lang="en-US" sz="3200">
                <a:solidFill>
                  <a:srgbClr val="000000"/>
                </a:solidFill>
                <a:latin typeface="Times Neue Roman"/>
              </a:rPr>
              <a:t>19474781_Phạm Minh Hùng</a:t>
            </a:r>
          </a:p>
          <a:p>
            <a:pPr algn="just">
              <a:lnSpc>
                <a:spcPts val="4480"/>
              </a:lnSpc>
            </a:pPr>
          </a:p>
        </p:txBody>
      </p:sp>
      <p:sp>
        <p:nvSpPr>
          <p:cNvPr name="TextBox 10" id="10"/>
          <p:cNvSpPr txBox="true"/>
          <p:nvPr/>
        </p:nvSpPr>
        <p:spPr>
          <a:xfrm rot="0">
            <a:off x="6895753" y="4463032"/>
            <a:ext cx="6556772" cy="537845"/>
          </a:xfrm>
          <a:prstGeom prst="rect">
            <a:avLst/>
          </a:prstGeom>
        </p:spPr>
        <p:txBody>
          <a:bodyPr anchor="t" rtlCol="false" tIns="0" lIns="0" bIns="0" rIns="0">
            <a:spAutoFit/>
          </a:bodyPr>
          <a:lstStyle/>
          <a:p>
            <a:pPr algn="ctr">
              <a:lnSpc>
                <a:spcPts val="4480"/>
              </a:lnSpc>
            </a:pPr>
            <a:r>
              <a:rPr lang="en-US" sz="3200">
                <a:solidFill>
                  <a:srgbClr val="000000"/>
                </a:solidFill>
                <a:latin typeface="Times Neue Roman"/>
              </a:rPr>
              <a:t>Giảng viên hướng dẫn: Tôn Long Phước</a:t>
            </a:r>
          </a:p>
        </p:txBody>
      </p:sp>
      <p:sp>
        <p:nvSpPr>
          <p:cNvPr name="TextBox 11" id="11"/>
          <p:cNvSpPr txBox="true"/>
          <p:nvPr/>
        </p:nvSpPr>
        <p:spPr>
          <a:xfrm rot="0">
            <a:off x="6895753" y="5210427"/>
            <a:ext cx="8888313" cy="537845"/>
          </a:xfrm>
          <a:prstGeom prst="rect">
            <a:avLst/>
          </a:prstGeom>
        </p:spPr>
        <p:txBody>
          <a:bodyPr anchor="t" rtlCol="false" tIns="0" lIns="0" bIns="0" rIns="0">
            <a:spAutoFit/>
          </a:bodyPr>
          <a:lstStyle/>
          <a:p>
            <a:pPr algn="ctr">
              <a:lnSpc>
                <a:spcPts val="4480"/>
              </a:lnSpc>
            </a:pPr>
            <a:r>
              <a:rPr lang="en-US" sz="3200">
                <a:solidFill>
                  <a:srgbClr val="000000"/>
                </a:solidFill>
                <a:latin typeface="Times Neue Roman"/>
              </a:rPr>
              <a:t>Môn: Công nghệ mới trong phát triển ứng dụng CNTT</a:t>
            </a:r>
          </a:p>
        </p:txBody>
      </p:sp>
      <p:sp>
        <p:nvSpPr>
          <p:cNvPr name="TextBox 12" id="12"/>
          <p:cNvSpPr txBox="true"/>
          <p:nvPr/>
        </p:nvSpPr>
        <p:spPr>
          <a:xfrm rot="0">
            <a:off x="6895753" y="5957822"/>
            <a:ext cx="3284488" cy="537845"/>
          </a:xfrm>
          <a:prstGeom prst="rect">
            <a:avLst/>
          </a:prstGeom>
        </p:spPr>
        <p:txBody>
          <a:bodyPr anchor="t" rtlCol="false" tIns="0" lIns="0" bIns="0" rIns="0">
            <a:spAutoFit/>
          </a:bodyPr>
          <a:lstStyle/>
          <a:p>
            <a:pPr algn="ctr">
              <a:lnSpc>
                <a:spcPts val="4480"/>
              </a:lnSpc>
            </a:pPr>
            <a:r>
              <a:rPr lang="en-US" sz="3200">
                <a:solidFill>
                  <a:srgbClr val="000000"/>
                </a:solidFill>
                <a:latin typeface="Times Neue Roman"/>
              </a:rPr>
              <a:t>Lớp: DHKTPM15A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65854" r="0" b="22326"/>
          <a:stretch>
            <a:fillRect/>
          </a:stretch>
        </p:blipFill>
        <p:spPr>
          <a:xfrm flipH="false" flipV="false" rot="0">
            <a:off x="0" y="9071171"/>
            <a:ext cx="18310194" cy="121582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345069" y="1999238"/>
            <a:ext cx="14993152" cy="7071933"/>
          </a:xfrm>
          <a:prstGeom prst="rect">
            <a:avLst/>
          </a:prstGeom>
        </p:spPr>
      </p:pic>
      <p:sp>
        <p:nvSpPr>
          <p:cNvPr name="TextBox 4" id="4"/>
          <p:cNvSpPr txBox="true"/>
          <p:nvPr/>
        </p:nvSpPr>
        <p:spPr>
          <a:xfrm rot="0">
            <a:off x="562618" y="661987"/>
            <a:ext cx="7896441" cy="742950"/>
          </a:xfrm>
          <a:prstGeom prst="rect">
            <a:avLst/>
          </a:prstGeom>
        </p:spPr>
        <p:txBody>
          <a:bodyPr anchor="t" rtlCol="false" tIns="0" lIns="0" bIns="0" rIns="0">
            <a:spAutoFit/>
          </a:bodyPr>
          <a:lstStyle/>
          <a:p>
            <a:pPr marL="0" indent="0" lvl="0">
              <a:lnSpc>
                <a:spcPts val="5999"/>
              </a:lnSpc>
            </a:pPr>
            <a:r>
              <a:rPr lang="en-US" sz="4999">
                <a:solidFill>
                  <a:srgbClr val="D57AD4"/>
                </a:solidFill>
                <a:latin typeface="Times Neue Roman Bold"/>
              </a:rPr>
              <a:t>IV. Sơ đồ Sequence nhắn tin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65854" r="0" b="22326"/>
          <a:stretch>
            <a:fillRect/>
          </a:stretch>
        </p:blipFill>
        <p:spPr>
          <a:xfrm flipH="false" flipV="false" rot="0">
            <a:off x="0" y="9071171"/>
            <a:ext cx="18310194" cy="121582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5302805" y="389099"/>
            <a:ext cx="12355994" cy="9508802"/>
          </a:xfrm>
          <a:prstGeom prst="rect">
            <a:avLst/>
          </a:prstGeom>
        </p:spPr>
      </p:pic>
      <p:sp>
        <p:nvSpPr>
          <p:cNvPr name="TextBox 4" id="4"/>
          <p:cNvSpPr txBox="true"/>
          <p:nvPr/>
        </p:nvSpPr>
        <p:spPr>
          <a:xfrm rot="0">
            <a:off x="562618" y="661987"/>
            <a:ext cx="7392535" cy="742950"/>
          </a:xfrm>
          <a:prstGeom prst="rect">
            <a:avLst/>
          </a:prstGeom>
        </p:spPr>
        <p:txBody>
          <a:bodyPr anchor="t" rtlCol="false" tIns="0" lIns="0" bIns="0" rIns="0">
            <a:spAutoFit/>
          </a:bodyPr>
          <a:lstStyle/>
          <a:p>
            <a:pPr marL="0" indent="0" lvl="0">
              <a:lnSpc>
                <a:spcPts val="5999"/>
              </a:lnSpc>
            </a:pPr>
            <a:r>
              <a:rPr lang="en-US" sz="4999">
                <a:solidFill>
                  <a:srgbClr val="D57AD4"/>
                </a:solidFill>
                <a:latin typeface="Times Neue Roman Bold"/>
              </a:rPr>
              <a:t>V. Sơ đồ class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65854" r="0" b="22326"/>
          <a:stretch>
            <a:fillRect/>
          </a:stretch>
        </p:blipFill>
        <p:spPr>
          <a:xfrm flipH="false" flipV="false" rot="0">
            <a:off x="0" y="9071171"/>
            <a:ext cx="18310194" cy="121582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145889" y="1632626"/>
            <a:ext cx="16113411" cy="8180431"/>
          </a:xfrm>
          <a:prstGeom prst="rect">
            <a:avLst/>
          </a:prstGeom>
        </p:spPr>
      </p:pic>
      <p:sp>
        <p:nvSpPr>
          <p:cNvPr name="TextBox 4" id="4"/>
          <p:cNvSpPr txBox="true"/>
          <p:nvPr/>
        </p:nvSpPr>
        <p:spPr>
          <a:xfrm rot="0">
            <a:off x="562618" y="661987"/>
            <a:ext cx="7392535" cy="742950"/>
          </a:xfrm>
          <a:prstGeom prst="rect">
            <a:avLst/>
          </a:prstGeom>
        </p:spPr>
        <p:txBody>
          <a:bodyPr anchor="t" rtlCol="false" tIns="0" lIns="0" bIns="0" rIns="0">
            <a:spAutoFit/>
          </a:bodyPr>
          <a:lstStyle/>
          <a:p>
            <a:pPr marL="0" indent="0" lvl="0">
              <a:lnSpc>
                <a:spcPts val="5999"/>
              </a:lnSpc>
            </a:pPr>
            <a:r>
              <a:rPr lang="en-US" sz="4999">
                <a:solidFill>
                  <a:srgbClr val="D57AD4"/>
                </a:solidFill>
                <a:latin typeface="Times Neue Roman Bold"/>
              </a:rPr>
              <a:t>VI. Sơ đồ màn hình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790046" y="1528205"/>
            <a:ext cx="14067168" cy="7393340"/>
          </a:xfrm>
          <a:prstGeom prst="rect">
            <a:avLst/>
          </a:prstGeom>
        </p:spPr>
      </p:pic>
      <p:sp>
        <p:nvSpPr>
          <p:cNvPr name="TextBox 3" id="3"/>
          <p:cNvSpPr txBox="true"/>
          <p:nvPr/>
        </p:nvSpPr>
        <p:spPr>
          <a:xfrm rot="0">
            <a:off x="562618" y="661987"/>
            <a:ext cx="10297524" cy="742950"/>
          </a:xfrm>
          <a:prstGeom prst="rect">
            <a:avLst/>
          </a:prstGeom>
        </p:spPr>
        <p:txBody>
          <a:bodyPr anchor="t" rtlCol="false" tIns="0" lIns="0" bIns="0" rIns="0">
            <a:spAutoFit/>
          </a:bodyPr>
          <a:lstStyle/>
          <a:p>
            <a:pPr marL="0" indent="0" lvl="0">
              <a:lnSpc>
                <a:spcPts val="5999"/>
              </a:lnSpc>
            </a:pPr>
            <a:r>
              <a:rPr lang="en-US" sz="4999">
                <a:solidFill>
                  <a:srgbClr val="D57AD4"/>
                </a:solidFill>
                <a:latin typeface="Times Neue Roman Bold"/>
              </a:rPr>
              <a:t>VII. Một số màn hình thiết kế website</a:t>
            </a:r>
          </a:p>
        </p:txBody>
      </p:sp>
      <p:sp>
        <p:nvSpPr>
          <p:cNvPr name="TextBox 4" id="4"/>
          <p:cNvSpPr txBox="true"/>
          <p:nvPr/>
        </p:nvSpPr>
        <p:spPr>
          <a:xfrm rot="0">
            <a:off x="7427858" y="9267825"/>
            <a:ext cx="3432285" cy="409575"/>
          </a:xfrm>
          <a:prstGeom prst="rect">
            <a:avLst/>
          </a:prstGeom>
        </p:spPr>
        <p:txBody>
          <a:bodyPr anchor="t" rtlCol="false" tIns="0" lIns="0" bIns="0" rIns="0">
            <a:spAutoFit/>
          </a:bodyPr>
          <a:lstStyle/>
          <a:p>
            <a:pPr algn="ctr">
              <a:lnSpc>
                <a:spcPts val="3359"/>
              </a:lnSpc>
            </a:pPr>
            <a:r>
              <a:rPr lang="en-US" sz="2799">
                <a:solidFill>
                  <a:srgbClr val="000000"/>
                </a:solidFill>
                <a:latin typeface="Times Neue Roman"/>
              </a:rPr>
              <a:t>Màn hình đăng nhập</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72191" y="640838"/>
            <a:ext cx="15743617" cy="8294318"/>
          </a:xfrm>
          <a:prstGeom prst="rect">
            <a:avLst/>
          </a:prstGeom>
        </p:spPr>
      </p:pic>
      <p:sp>
        <p:nvSpPr>
          <p:cNvPr name="TextBox 3" id="3"/>
          <p:cNvSpPr txBox="true"/>
          <p:nvPr/>
        </p:nvSpPr>
        <p:spPr>
          <a:xfrm rot="0">
            <a:off x="7561024" y="9267825"/>
            <a:ext cx="3165952" cy="409575"/>
          </a:xfrm>
          <a:prstGeom prst="rect">
            <a:avLst/>
          </a:prstGeom>
        </p:spPr>
        <p:txBody>
          <a:bodyPr anchor="t" rtlCol="false" tIns="0" lIns="0" bIns="0" rIns="0">
            <a:spAutoFit/>
          </a:bodyPr>
          <a:lstStyle/>
          <a:p>
            <a:pPr algn="ctr">
              <a:lnSpc>
                <a:spcPts val="3359"/>
              </a:lnSpc>
            </a:pPr>
            <a:r>
              <a:rPr lang="en-US" sz="2799">
                <a:solidFill>
                  <a:srgbClr val="000000"/>
                </a:solidFill>
                <a:latin typeface="Times Neue Roman"/>
              </a:rPr>
              <a:t>Màn hình trang chủ</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737639" y="1028700"/>
            <a:ext cx="14812722" cy="7753534"/>
          </a:xfrm>
          <a:prstGeom prst="rect">
            <a:avLst/>
          </a:prstGeom>
        </p:spPr>
      </p:pic>
      <p:sp>
        <p:nvSpPr>
          <p:cNvPr name="TextBox 3" id="3"/>
          <p:cNvSpPr txBox="true"/>
          <p:nvPr/>
        </p:nvSpPr>
        <p:spPr>
          <a:xfrm rot="0">
            <a:off x="7694190" y="9267825"/>
            <a:ext cx="2899619" cy="409575"/>
          </a:xfrm>
          <a:prstGeom prst="rect">
            <a:avLst/>
          </a:prstGeom>
        </p:spPr>
        <p:txBody>
          <a:bodyPr anchor="t" rtlCol="false" tIns="0" lIns="0" bIns="0" rIns="0">
            <a:spAutoFit/>
          </a:bodyPr>
          <a:lstStyle/>
          <a:p>
            <a:pPr algn="ctr">
              <a:lnSpc>
                <a:spcPts val="3359"/>
              </a:lnSpc>
            </a:pPr>
            <a:r>
              <a:rPr lang="en-US" sz="2799">
                <a:solidFill>
                  <a:srgbClr val="000000"/>
                </a:solidFill>
                <a:latin typeface="Times Neue Roman"/>
              </a:rPr>
              <a:t>Màn hình nhắn tin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428156" y="1762376"/>
            <a:ext cx="3661460" cy="808429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071332" y="1762376"/>
            <a:ext cx="3608150" cy="808429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1362470" y="1762376"/>
            <a:ext cx="3680936" cy="8084298"/>
          </a:xfrm>
          <a:prstGeom prst="rect">
            <a:avLst/>
          </a:prstGeom>
        </p:spPr>
      </p:pic>
      <p:sp>
        <p:nvSpPr>
          <p:cNvPr name="TextBox 5" id="5"/>
          <p:cNvSpPr txBox="true"/>
          <p:nvPr/>
        </p:nvSpPr>
        <p:spPr>
          <a:xfrm rot="0">
            <a:off x="561926" y="661987"/>
            <a:ext cx="14084142" cy="742950"/>
          </a:xfrm>
          <a:prstGeom prst="rect">
            <a:avLst/>
          </a:prstGeom>
        </p:spPr>
        <p:txBody>
          <a:bodyPr anchor="t" rtlCol="false" tIns="0" lIns="0" bIns="0" rIns="0">
            <a:spAutoFit/>
          </a:bodyPr>
          <a:lstStyle/>
          <a:p>
            <a:pPr marL="0" indent="0" lvl="0">
              <a:lnSpc>
                <a:spcPts val="5999"/>
              </a:lnSpc>
            </a:pPr>
            <a:r>
              <a:rPr lang="en-US" sz="4999">
                <a:solidFill>
                  <a:srgbClr val="D57AD4"/>
                </a:solidFill>
                <a:latin typeface="Times Neue Roman Bold"/>
              </a:rPr>
              <a:t>VIII. Một số màn hình thiết kế ứng dụng điện thoại</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194" y="0"/>
            <a:ext cx="18310194" cy="10287000"/>
          </a:xfrm>
          <a:prstGeom prst="rect">
            <a:avLst/>
          </a:prstGeom>
        </p:spPr>
      </p:pic>
      <p:grpSp>
        <p:nvGrpSpPr>
          <p:cNvPr name="Group 3" id="3"/>
          <p:cNvGrpSpPr/>
          <p:nvPr/>
        </p:nvGrpSpPr>
        <p:grpSpPr>
          <a:xfrm rot="0">
            <a:off x="5852956" y="1811653"/>
            <a:ext cx="6604283" cy="3805235"/>
            <a:chOff x="0" y="0"/>
            <a:chExt cx="8805710" cy="5073646"/>
          </a:xfrm>
        </p:grpSpPr>
        <p:pic>
          <p:nvPicPr>
            <p:cNvPr name="Picture 4" id="4"/>
            <p:cNvPicPr>
              <a:picLocks noChangeAspect="true"/>
            </p:cNvPicPr>
            <p:nvPr/>
          </p:nvPicPr>
          <p:blipFill>
            <a:blip r:embed="rId4"/>
            <a:srcRect l="0" t="8368" r="0" b="8368"/>
            <a:stretch>
              <a:fillRect/>
            </a:stretch>
          </p:blipFill>
          <p:spPr>
            <a:xfrm>
              <a:off x="0" y="0"/>
              <a:ext cx="8805710" cy="5073646"/>
            </a:xfrm>
            <a:prstGeom prst="rect">
              <a:avLst/>
            </a:prstGeom>
          </p:spPr>
        </p:pic>
      </p:grpSp>
      <p:sp>
        <p:nvSpPr>
          <p:cNvPr name="TextBox 5" id="5"/>
          <p:cNvSpPr txBox="true"/>
          <p:nvPr/>
        </p:nvSpPr>
        <p:spPr>
          <a:xfrm rot="0">
            <a:off x="2188162" y="6737351"/>
            <a:ext cx="14370843" cy="1123950"/>
          </a:xfrm>
          <a:prstGeom prst="rect">
            <a:avLst/>
          </a:prstGeom>
        </p:spPr>
        <p:txBody>
          <a:bodyPr anchor="t" rtlCol="false" tIns="0" lIns="0" bIns="0" rIns="0">
            <a:spAutoFit/>
          </a:bodyPr>
          <a:lstStyle/>
          <a:p>
            <a:pPr algn="ctr" marL="0" indent="0" lvl="0">
              <a:lnSpc>
                <a:spcPts val="8845"/>
              </a:lnSpc>
            </a:pPr>
            <a:r>
              <a:rPr lang="en-US" sz="7371">
                <a:solidFill>
                  <a:srgbClr val="D57AD4"/>
                </a:solidFill>
                <a:latin typeface="Public Sans Bold"/>
              </a:rPr>
              <a:t>HIỆN THỰC ỨNG DỤNG</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206369" y="4247981"/>
            <a:ext cx="14370843" cy="1504950"/>
          </a:xfrm>
          <a:prstGeom prst="rect">
            <a:avLst/>
          </a:prstGeom>
        </p:spPr>
        <p:txBody>
          <a:bodyPr anchor="t" rtlCol="false" tIns="0" lIns="0" bIns="0" rIns="0">
            <a:spAutoFit/>
          </a:bodyPr>
          <a:lstStyle/>
          <a:p>
            <a:pPr algn="ctr" marL="0" indent="0" lvl="0">
              <a:lnSpc>
                <a:spcPts val="11724"/>
              </a:lnSpc>
            </a:pPr>
            <a:r>
              <a:rPr lang="en-US" sz="9770">
                <a:solidFill>
                  <a:srgbClr val="D57AD4"/>
                </a:solidFill>
                <a:latin typeface="Public Sans Bold"/>
              </a:rPr>
              <a:t>DEMO</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310194" cy="10287000"/>
          </a:xfrm>
          <a:prstGeom prst="rect">
            <a:avLst/>
          </a:prstGeom>
        </p:spPr>
      </p:pic>
      <p:grpSp>
        <p:nvGrpSpPr>
          <p:cNvPr name="Group 3" id="3"/>
          <p:cNvGrpSpPr/>
          <p:nvPr/>
        </p:nvGrpSpPr>
        <p:grpSpPr>
          <a:xfrm rot="0">
            <a:off x="5969309" y="1338265"/>
            <a:ext cx="6604283" cy="3805235"/>
            <a:chOff x="0" y="0"/>
            <a:chExt cx="8805710" cy="5073646"/>
          </a:xfrm>
        </p:grpSpPr>
        <p:pic>
          <p:nvPicPr>
            <p:cNvPr name="Picture 4" id="4"/>
            <p:cNvPicPr>
              <a:picLocks noChangeAspect="true"/>
            </p:cNvPicPr>
            <p:nvPr/>
          </p:nvPicPr>
          <p:blipFill>
            <a:blip r:embed="rId4"/>
            <a:srcRect l="0" t="8368" r="0" b="8368"/>
            <a:stretch>
              <a:fillRect/>
            </a:stretch>
          </p:blipFill>
          <p:spPr>
            <a:xfrm>
              <a:off x="0" y="0"/>
              <a:ext cx="8805710" cy="5073646"/>
            </a:xfrm>
            <a:prstGeom prst="rect">
              <a:avLst/>
            </a:prstGeom>
          </p:spPr>
        </p:pic>
      </p:grpSp>
      <p:sp>
        <p:nvSpPr>
          <p:cNvPr name="TextBox 5" id="5"/>
          <p:cNvSpPr txBox="true"/>
          <p:nvPr/>
        </p:nvSpPr>
        <p:spPr>
          <a:xfrm rot="0">
            <a:off x="3501088" y="5851631"/>
            <a:ext cx="11308018" cy="2381250"/>
          </a:xfrm>
          <a:prstGeom prst="rect">
            <a:avLst/>
          </a:prstGeom>
        </p:spPr>
        <p:txBody>
          <a:bodyPr anchor="t" rtlCol="false" tIns="0" lIns="0" bIns="0" rIns="0">
            <a:spAutoFit/>
          </a:bodyPr>
          <a:lstStyle/>
          <a:p>
            <a:pPr algn="ctr" marL="0" indent="0" lvl="0">
              <a:lnSpc>
                <a:spcPts val="9325"/>
              </a:lnSpc>
            </a:pPr>
            <a:r>
              <a:rPr lang="en-US" sz="7771">
                <a:solidFill>
                  <a:srgbClr val="D57AD4"/>
                </a:solidFill>
                <a:latin typeface="Public Sans Bold"/>
              </a:rPr>
              <a:t>KẾT LUẬN VÀ HƯỚNG PHÁT TRIỂN ĐỀ TÀI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345" t="0" r="7890" b="0"/>
          <a:stretch>
            <a:fillRect/>
          </a:stretch>
        </p:blipFill>
        <p:spPr>
          <a:xfrm flipH="false" flipV="false" rot="0">
            <a:off x="15132396" y="346615"/>
            <a:ext cx="2827299" cy="2335720"/>
          </a:xfrm>
          <a:prstGeom prst="rect">
            <a:avLst/>
          </a:prstGeom>
        </p:spPr>
      </p:pic>
      <p:sp>
        <p:nvSpPr>
          <p:cNvPr name="TextBox 3" id="3"/>
          <p:cNvSpPr txBox="true"/>
          <p:nvPr/>
        </p:nvSpPr>
        <p:spPr>
          <a:xfrm rot="0">
            <a:off x="1028700" y="1820323"/>
            <a:ext cx="3513895" cy="752475"/>
          </a:xfrm>
          <a:prstGeom prst="rect">
            <a:avLst/>
          </a:prstGeom>
        </p:spPr>
        <p:txBody>
          <a:bodyPr anchor="t" rtlCol="false" tIns="0" lIns="0" bIns="0" rIns="0">
            <a:spAutoFit/>
          </a:bodyPr>
          <a:lstStyle/>
          <a:p>
            <a:pPr marL="0" indent="0" lvl="0">
              <a:lnSpc>
                <a:spcPts val="5999"/>
              </a:lnSpc>
            </a:pPr>
            <a:r>
              <a:rPr lang="en-US" sz="4999">
                <a:solidFill>
                  <a:srgbClr val="D57AD4"/>
                </a:solidFill>
                <a:latin typeface="Public Sans Bold"/>
              </a:rPr>
              <a:t>I. Giới thiệu</a:t>
            </a:r>
          </a:p>
        </p:txBody>
      </p:sp>
      <p:sp>
        <p:nvSpPr>
          <p:cNvPr name="TextBox 4" id="4"/>
          <p:cNvSpPr txBox="true"/>
          <p:nvPr/>
        </p:nvSpPr>
        <p:spPr>
          <a:xfrm rot="0">
            <a:off x="1028700" y="3536680"/>
            <a:ext cx="8907131" cy="752475"/>
          </a:xfrm>
          <a:prstGeom prst="rect">
            <a:avLst/>
          </a:prstGeom>
        </p:spPr>
        <p:txBody>
          <a:bodyPr anchor="t" rtlCol="false" tIns="0" lIns="0" bIns="0" rIns="0">
            <a:spAutoFit/>
          </a:bodyPr>
          <a:lstStyle/>
          <a:p>
            <a:pPr marL="0" indent="0" lvl="0">
              <a:lnSpc>
                <a:spcPts val="5999"/>
              </a:lnSpc>
            </a:pPr>
            <a:r>
              <a:rPr lang="en-US" sz="4999">
                <a:solidFill>
                  <a:srgbClr val="D57AD4"/>
                </a:solidFill>
                <a:latin typeface="Public Sans Bold"/>
              </a:rPr>
              <a:t>II. Phân tích và thiết kế</a:t>
            </a:r>
          </a:p>
        </p:txBody>
      </p:sp>
      <p:sp>
        <p:nvSpPr>
          <p:cNvPr name="TextBox 5" id="5"/>
          <p:cNvSpPr txBox="true"/>
          <p:nvPr/>
        </p:nvSpPr>
        <p:spPr>
          <a:xfrm rot="0">
            <a:off x="1028700" y="5251180"/>
            <a:ext cx="9491511" cy="752475"/>
          </a:xfrm>
          <a:prstGeom prst="rect">
            <a:avLst/>
          </a:prstGeom>
        </p:spPr>
        <p:txBody>
          <a:bodyPr anchor="t" rtlCol="false" tIns="0" lIns="0" bIns="0" rIns="0">
            <a:spAutoFit/>
          </a:bodyPr>
          <a:lstStyle/>
          <a:p>
            <a:pPr marL="0" indent="0" lvl="0">
              <a:lnSpc>
                <a:spcPts val="5999"/>
              </a:lnSpc>
            </a:pPr>
            <a:r>
              <a:rPr lang="en-US" sz="4999">
                <a:solidFill>
                  <a:srgbClr val="D57AD4"/>
                </a:solidFill>
                <a:latin typeface="Public Sans Bold"/>
              </a:rPr>
              <a:t>III. Hiện thực ứng dụng</a:t>
            </a:r>
          </a:p>
        </p:txBody>
      </p:sp>
      <p:sp>
        <p:nvSpPr>
          <p:cNvPr name="TextBox 6" id="6"/>
          <p:cNvSpPr txBox="true"/>
          <p:nvPr/>
        </p:nvSpPr>
        <p:spPr>
          <a:xfrm rot="0">
            <a:off x="1028700" y="6965680"/>
            <a:ext cx="11588881" cy="752475"/>
          </a:xfrm>
          <a:prstGeom prst="rect">
            <a:avLst/>
          </a:prstGeom>
        </p:spPr>
        <p:txBody>
          <a:bodyPr anchor="t" rtlCol="false" tIns="0" lIns="0" bIns="0" rIns="0">
            <a:spAutoFit/>
          </a:bodyPr>
          <a:lstStyle/>
          <a:p>
            <a:pPr marL="0" indent="0" lvl="0">
              <a:lnSpc>
                <a:spcPts val="5999"/>
              </a:lnSpc>
            </a:pPr>
            <a:r>
              <a:rPr lang="en-US" sz="4999">
                <a:solidFill>
                  <a:srgbClr val="D57AD4"/>
                </a:solidFill>
                <a:latin typeface="Public Sans Bold"/>
              </a:rPr>
              <a:t>IV. Kết luận và hướng phát triển đề tài</a:t>
            </a:r>
          </a:p>
        </p:txBody>
      </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65854" r="0" b="22326"/>
          <a:stretch>
            <a:fillRect/>
          </a:stretch>
        </p:blipFill>
        <p:spPr>
          <a:xfrm flipH="false" flipV="false" rot="0">
            <a:off x="0" y="9071171"/>
            <a:ext cx="18310194" cy="1215829"/>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D993FA"/>
        </a:solidFill>
      </p:bgPr>
    </p:bg>
    <p:spTree>
      <p:nvGrpSpPr>
        <p:cNvPr id="1" name=""/>
        <p:cNvGrpSpPr/>
        <p:nvPr/>
      </p:nvGrpSpPr>
      <p:grpSpPr>
        <a:xfrm>
          <a:off x="0" y="0"/>
          <a:ext cx="0" cy="0"/>
          <a:chOff x="0" y="0"/>
          <a:chExt cx="0" cy="0"/>
        </a:xfrm>
      </p:grpSpPr>
      <p:sp>
        <p:nvSpPr>
          <p:cNvPr name="TextBox 2" id="2"/>
          <p:cNvSpPr txBox="true"/>
          <p:nvPr/>
        </p:nvSpPr>
        <p:spPr>
          <a:xfrm rot="0">
            <a:off x="3041379" y="659417"/>
            <a:ext cx="12205242" cy="937260"/>
          </a:xfrm>
          <a:prstGeom prst="rect">
            <a:avLst/>
          </a:prstGeom>
        </p:spPr>
        <p:txBody>
          <a:bodyPr anchor="t" rtlCol="false" tIns="0" lIns="0" bIns="0" rIns="0">
            <a:spAutoFit/>
          </a:bodyPr>
          <a:lstStyle/>
          <a:p>
            <a:pPr algn="ctr" marL="0" indent="0" lvl="0">
              <a:lnSpc>
                <a:spcPts val="7664"/>
              </a:lnSpc>
              <a:spcBef>
                <a:spcPct val="0"/>
              </a:spcBef>
            </a:pPr>
            <a:r>
              <a:rPr lang="en-US" sz="5475">
                <a:solidFill>
                  <a:srgbClr val="FFFFFF"/>
                </a:solidFill>
                <a:latin typeface="Public Sans"/>
              </a:rPr>
              <a:t>MỘT SỐ KẾT LUẬN</a:t>
            </a:r>
          </a:p>
        </p:txBody>
      </p:sp>
      <p:sp>
        <p:nvSpPr>
          <p:cNvPr name="AutoShape 3" id="3"/>
          <p:cNvSpPr/>
          <p:nvPr/>
        </p:nvSpPr>
        <p:spPr>
          <a:xfrm rot="5400000">
            <a:off x="8549020" y="585455"/>
            <a:ext cx="1180435" cy="0"/>
          </a:xfrm>
          <a:prstGeom prst="line">
            <a:avLst/>
          </a:prstGeom>
          <a:ln cap="rnd" w="9525">
            <a:solidFill>
              <a:srgbClr val="FFFFFF"/>
            </a:solidFill>
            <a:prstDash val="solid"/>
            <a:headEnd type="none" len="sm" w="sm"/>
            <a:tailEnd type="none" len="sm" w="sm"/>
          </a:ln>
        </p:spPr>
      </p:sp>
      <p:sp>
        <p:nvSpPr>
          <p:cNvPr name="TextBox 4" id="4"/>
          <p:cNvSpPr txBox="true"/>
          <p:nvPr/>
        </p:nvSpPr>
        <p:spPr>
          <a:xfrm rot="0">
            <a:off x="1715662" y="3087414"/>
            <a:ext cx="3903161" cy="12107130"/>
          </a:xfrm>
          <a:prstGeom prst="rect">
            <a:avLst/>
          </a:prstGeom>
        </p:spPr>
        <p:txBody>
          <a:bodyPr anchor="t" rtlCol="false" tIns="0" lIns="0" bIns="0" rIns="0">
            <a:spAutoFit/>
          </a:bodyPr>
          <a:lstStyle/>
          <a:p>
            <a:pPr marL="662341" indent="-331171" lvl="1">
              <a:lnSpc>
                <a:spcPts val="4294"/>
              </a:lnSpc>
              <a:buFont typeface="Arial"/>
              <a:buChar char="•"/>
            </a:pPr>
            <a:r>
              <a:rPr lang="en-US" sz="3067">
                <a:solidFill>
                  <a:srgbClr val="FFFFFF"/>
                </a:solidFill>
                <a:latin typeface="Public Sans Thin"/>
              </a:rPr>
              <a:t>Ứng dụng đã đáp ứng được tương đối các yêu cầu nghiệp vụ về nhắn tin.</a:t>
            </a:r>
          </a:p>
          <a:p>
            <a:pPr marL="662341" indent="-331171" lvl="1">
              <a:lnSpc>
                <a:spcPts val="4294"/>
              </a:lnSpc>
              <a:buFont typeface="Arial"/>
              <a:buChar char="•"/>
            </a:pPr>
            <a:r>
              <a:rPr lang="en-US" sz="3067">
                <a:solidFill>
                  <a:srgbClr val="FFFFFF"/>
                </a:solidFill>
                <a:latin typeface="Public Sans Thin"/>
              </a:rPr>
              <a:t>Một số chức năng thiết kế chưa được đầy đủ</a:t>
            </a:r>
          </a:p>
          <a:p>
            <a:pPr marL="662341" indent="-331171" lvl="1">
              <a:lnSpc>
                <a:spcPts val="4294"/>
              </a:lnSpc>
              <a:buFont typeface="Arial"/>
              <a:buChar char="•"/>
            </a:pPr>
            <a:r>
              <a:rPr lang="en-US" sz="3067">
                <a:solidFill>
                  <a:srgbClr val="FFFFFF"/>
                </a:solidFill>
                <a:latin typeface="Public Sans Thin"/>
              </a:rPr>
              <a:t>Còn có nhiều lỗi nhỏ chưa được fix.</a:t>
            </a:r>
          </a:p>
          <a:p>
            <a:pPr>
              <a:lnSpc>
                <a:spcPts val="3734"/>
              </a:lnSpc>
            </a:pPr>
          </a:p>
          <a:p>
            <a:pPr>
              <a:lnSpc>
                <a:spcPts val="3734"/>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333814" y="2191432"/>
            <a:ext cx="666858" cy="481350"/>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804699" y="2101442"/>
            <a:ext cx="678603" cy="661329"/>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283901" y="2191432"/>
            <a:ext cx="772039" cy="694835"/>
          </a:xfrm>
          <a:prstGeom prst="rect">
            <a:avLst/>
          </a:prstGeom>
        </p:spPr>
      </p:pic>
      <p:sp>
        <p:nvSpPr>
          <p:cNvPr name="TextBox 8" id="8"/>
          <p:cNvSpPr txBox="true"/>
          <p:nvPr/>
        </p:nvSpPr>
        <p:spPr>
          <a:xfrm rot="0">
            <a:off x="7217001" y="3087414"/>
            <a:ext cx="3903161" cy="11173680"/>
          </a:xfrm>
          <a:prstGeom prst="rect">
            <a:avLst/>
          </a:prstGeom>
        </p:spPr>
        <p:txBody>
          <a:bodyPr anchor="t" rtlCol="false" tIns="0" lIns="0" bIns="0" rIns="0">
            <a:spAutoFit/>
          </a:bodyPr>
          <a:lstStyle/>
          <a:p>
            <a:pPr marL="662341" indent="-331171" lvl="1">
              <a:lnSpc>
                <a:spcPts val="4294"/>
              </a:lnSpc>
              <a:buFont typeface="Arial"/>
              <a:buChar char="•"/>
            </a:pPr>
            <a:r>
              <a:rPr lang="en-US" sz="3067">
                <a:solidFill>
                  <a:srgbClr val="FFFFFF"/>
                </a:solidFill>
                <a:latin typeface="Public Sans Thin"/>
              </a:rPr>
              <a:t>Ứng dụng chưa đáp ứng được bảo mật cao</a:t>
            </a:r>
          </a:p>
          <a:p>
            <a:pPr marL="662341" indent="-331171" lvl="1">
              <a:lnSpc>
                <a:spcPts val="4294"/>
              </a:lnSpc>
              <a:buFont typeface="Arial"/>
              <a:buChar char="•"/>
            </a:pPr>
            <a:r>
              <a:rPr lang="en-US" sz="3067">
                <a:solidFill>
                  <a:srgbClr val="FFFFFF"/>
                </a:solidFill>
                <a:latin typeface="Public Sans Thin"/>
              </a:rPr>
              <a:t>Còn trong giai đoạn phát triển nên chưa có nhiểu tính năng</a:t>
            </a:r>
          </a:p>
          <a:p>
            <a:pPr marL="662341" indent="-331171" lvl="1">
              <a:lnSpc>
                <a:spcPts val="4294"/>
              </a:lnSpc>
              <a:spcBef>
                <a:spcPct val="0"/>
              </a:spcBef>
              <a:buFont typeface="Arial"/>
              <a:buChar char="•"/>
            </a:pPr>
            <a:r>
              <a:rPr lang="en-US" sz="3067">
                <a:solidFill>
                  <a:srgbClr val="FFFFFF"/>
                </a:solidFill>
                <a:latin typeface="Public Sans Thin"/>
              </a:rPr>
              <a:t>Ứng dụng chạy hơi chậm so với thực tế nhưng vẫn chấp nhận được</a:t>
            </a: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p:txBody>
      </p:sp>
      <p:sp>
        <p:nvSpPr>
          <p:cNvPr name="TextBox 9" id="9"/>
          <p:cNvSpPr txBox="true"/>
          <p:nvPr/>
        </p:nvSpPr>
        <p:spPr>
          <a:xfrm rot="0">
            <a:off x="12718340" y="3087414"/>
            <a:ext cx="3903161" cy="11640405"/>
          </a:xfrm>
          <a:prstGeom prst="rect">
            <a:avLst/>
          </a:prstGeom>
        </p:spPr>
        <p:txBody>
          <a:bodyPr anchor="t" rtlCol="false" tIns="0" lIns="0" bIns="0" rIns="0">
            <a:spAutoFit/>
          </a:bodyPr>
          <a:lstStyle/>
          <a:p>
            <a:pPr marL="662341" indent="-331171" lvl="1">
              <a:lnSpc>
                <a:spcPts val="4294"/>
              </a:lnSpc>
              <a:buFont typeface="Arial"/>
              <a:buChar char="•"/>
            </a:pPr>
            <a:r>
              <a:rPr lang="en-US" sz="3067">
                <a:solidFill>
                  <a:srgbClr val="FFFFFF"/>
                </a:solidFill>
                <a:latin typeface="Public Sans Thin"/>
              </a:rPr>
              <a:t>Hỗ trợ chạy song song hai nền tảng là di động và web</a:t>
            </a:r>
          </a:p>
          <a:p>
            <a:pPr marL="662341" indent="-331171" lvl="1">
              <a:lnSpc>
                <a:spcPts val="4294"/>
              </a:lnSpc>
              <a:buFont typeface="Arial"/>
              <a:buChar char="•"/>
            </a:pPr>
            <a:r>
              <a:rPr lang="en-US" sz="3067">
                <a:solidFill>
                  <a:srgbClr val="FFFFFF"/>
                </a:solidFill>
                <a:latin typeface="Public Sans Thin"/>
              </a:rPr>
              <a:t>Giao diện ứng dụng có màu sắc khá bắt mắt</a:t>
            </a:r>
          </a:p>
          <a:p>
            <a:pPr marL="662341" indent="-331171" lvl="1">
              <a:lnSpc>
                <a:spcPts val="4294"/>
              </a:lnSpc>
              <a:buFont typeface="Arial"/>
              <a:buChar char="•"/>
            </a:pPr>
            <a:r>
              <a:rPr lang="en-US" sz="3067">
                <a:solidFill>
                  <a:srgbClr val="FFFFFF"/>
                </a:solidFill>
                <a:latin typeface="Public Sans Thin"/>
              </a:rPr>
              <a:t>Kết quả tổng quan chấp nhận được. Ứng dụng có thể đưa vào sử dụng</a:t>
            </a:r>
          </a:p>
          <a:p>
            <a:pPr>
              <a:lnSpc>
                <a:spcPts val="3734"/>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a:p>
            <a:pPr marL="0" indent="0" lvl="0">
              <a:lnSpc>
                <a:spcPts val="2960"/>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345" t="0" r="7890" b="0"/>
          <a:stretch>
            <a:fillRect/>
          </a:stretch>
        </p:blipFill>
        <p:spPr>
          <a:xfrm flipH="false" flipV="false" rot="0">
            <a:off x="14432001" y="288711"/>
            <a:ext cx="2827299" cy="2335720"/>
          </a:xfrm>
          <a:prstGeom prst="rect">
            <a:avLst/>
          </a:prstGeom>
        </p:spPr>
      </p:pic>
      <p:sp>
        <p:nvSpPr>
          <p:cNvPr name="TextBox 3" id="3"/>
          <p:cNvSpPr txBox="true"/>
          <p:nvPr/>
        </p:nvSpPr>
        <p:spPr>
          <a:xfrm rot="0">
            <a:off x="1192565" y="166982"/>
            <a:ext cx="12763156" cy="2457450"/>
          </a:xfrm>
          <a:prstGeom prst="rect">
            <a:avLst/>
          </a:prstGeom>
        </p:spPr>
        <p:txBody>
          <a:bodyPr anchor="t" rtlCol="false" tIns="0" lIns="0" bIns="0" rIns="0">
            <a:spAutoFit/>
          </a:bodyPr>
          <a:lstStyle/>
          <a:p>
            <a:pPr marL="0" indent="0" lvl="0">
              <a:lnSpc>
                <a:spcPts val="9600"/>
              </a:lnSpc>
            </a:pPr>
            <a:r>
              <a:rPr lang="en-US" sz="8000">
                <a:solidFill>
                  <a:srgbClr val="D57AD4"/>
                </a:solidFill>
                <a:latin typeface="Public Sans Bold"/>
              </a:rPr>
              <a:t>HƯỚNG PHÁT TRIỂN TRONG TƯƠNG LAI</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65854" r="0" b="22326"/>
          <a:stretch>
            <a:fillRect/>
          </a:stretch>
        </p:blipFill>
        <p:spPr>
          <a:xfrm flipH="false" flipV="false" rot="0">
            <a:off x="0" y="9071171"/>
            <a:ext cx="18310194" cy="1215829"/>
          </a:xfrm>
          <a:prstGeom prst="rect">
            <a:avLst/>
          </a:prstGeom>
        </p:spPr>
      </p:pic>
      <p:sp>
        <p:nvSpPr>
          <p:cNvPr name="TextBox 5" id="5"/>
          <p:cNvSpPr txBox="true"/>
          <p:nvPr/>
        </p:nvSpPr>
        <p:spPr>
          <a:xfrm rot="0">
            <a:off x="1028700" y="3142148"/>
            <a:ext cx="16801456" cy="5401946"/>
          </a:xfrm>
          <a:prstGeom prst="rect">
            <a:avLst/>
          </a:prstGeom>
        </p:spPr>
        <p:txBody>
          <a:bodyPr anchor="t" rtlCol="false" tIns="0" lIns="0" bIns="0" rIns="0">
            <a:spAutoFit/>
          </a:bodyPr>
          <a:lstStyle/>
          <a:p>
            <a:pPr marL="776971" indent="-388486" lvl="1">
              <a:lnSpc>
                <a:spcPts val="7233"/>
              </a:lnSpc>
              <a:buFont typeface="Arial"/>
              <a:buChar char="•"/>
            </a:pPr>
            <a:r>
              <a:rPr lang="en-US" sz="3598">
                <a:solidFill>
                  <a:srgbClr val="000000"/>
                </a:solidFill>
                <a:latin typeface="Times Neue Roman"/>
              </a:rPr>
              <a:t> Chỉnh sửa cho hoàn chỉnh các chức năng đã hoàn thành.</a:t>
            </a:r>
          </a:p>
          <a:p>
            <a:pPr marL="776971" indent="-388486" lvl="1">
              <a:lnSpc>
                <a:spcPts val="7233"/>
              </a:lnSpc>
              <a:buFont typeface="Arial"/>
              <a:buChar char="•"/>
            </a:pPr>
            <a:r>
              <a:rPr lang="en-US" sz="3598">
                <a:solidFill>
                  <a:srgbClr val="000000"/>
                </a:solidFill>
                <a:latin typeface="Times Neue Roman"/>
              </a:rPr>
              <a:t> Bổ sung thêm các chức năng chưa và sẽ có để có thể đa dụng thêm cho phần mềm.</a:t>
            </a:r>
          </a:p>
          <a:p>
            <a:pPr marL="776971" indent="-388486" lvl="1">
              <a:lnSpc>
                <a:spcPts val="7233"/>
              </a:lnSpc>
              <a:buFont typeface="Arial"/>
              <a:buChar char="•"/>
            </a:pPr>
            <a:r>
              <a:rPr lang="en-US" sz="3598">
                <a:solidFill>
                  <a:srgbClr val="000000"/>
                </a:solidFill>
                <a:latin typeface="Times Neue Roman"/>
              </a:rPr>
              <a:t>Tăng cường thêm các yếu tố an toàn bảo mật hệ thống.</a:t>
            </a:r>
          </a:p>
          <a:p>
            <a:pPr marL="776971" indent="-388486" lvl="1">
              <a:lnSpc>
                <a:spcPts val="7233"/>
              </a:lnSpc>
              <a:buFont typeface="Arial"/>
              <a:buChar char="•"/>
            </a:pPr>
            <a:r>
              <a:rPr lang="en-US" sz="3598">
                <a:solidFill>
                  <a:srgbClr val="000000"/>
                </a:solidFill>
                <a:latin typeface="Times Neue Roman"/>
              </a:rPr>
              <a:t>Tìm và fix các lỗi vặt còn tồn động.</a:t>
            </a:r>
          </a:p>
          <a:p>
            <a:pPr marL="776971" indent="-388486" lvl="1">
              <a:lnSpc>
                <a:spcPts val="7233"/>
              </a:lnSpc>
              <a:buFont typeface="Arial"/>
              <a:buChar char="•"/>
            </a:pPr>
            <a:r>
              <a:rPr lang="en-US" sz="3598">
                <a:solidFill>
                  <a:srgbClr val="000000"/>
                </a:solidFill>
                <a:latin typeface="Times Neue Roman"/>
              </a:rPr>
              <a:t>Cố gắng tối ưu hóa ứng dụng trên cả hai nền tảng di động và web.</a:t>
            </a:r>
          </a:p>
          <a:p>
            <a:pPr marL="0" indent="0" lvl="0">
              <a:lnSpc>
                <a:spcPts val="7233"/>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310194"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0" y="0"/>
            <a:ext cx="18288000" cy="10972800"/>
          </a:xfrm>
          <a:prstGeom prst="rect">
            <a:avLst/>
          </a:prstGeom>
        </p:spPr>
      </p:pic>
      <p:sp>
        <p:nvSpPr>
          <p:cNvPr name="TextBox 4" id="4"/>
          <p:cNvSpPr txBox="true"/>
          <p:nvPr/>
        </p:nvSpPr>
        <p:spPr>
          <a:xfrm rot="-592460">
            <a:off x="4309015" y="2623044"/>
            <a:ext cx="8750235" cy="4609666"/>
          </a:xfrm>
          <a:prstGeom prst="rect">
            <a:avLst/>
          </a:prstGeom>
        </p:spPr>
        <p:txBody>
          <a:bodyPr anchor="t" rtlCol="false" tIns="0" lIns="0" bIns="0" rIns="0">
            <a:spAutoFit/>
          </a:bodyPr>
          <a:lstStyle/>
          <a:p>
            <a:pPr algn="ctr">
              <a:lnSpc>
                <a:spcPts val="18926"/>
              </a:lnSpc>
            </a:pPr>
            <a:r>
              <a:rPr lang="en-US" sz="10456">
                <a:solidFill>
                  <a:srgbClr val="F6F3E4"/>
                </a:solidFill>
                <a:latin typeface="Bukhari Script Bold"/>
              </a:rPr>
              <a:t>Thank You For Listening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6854" y="-127450"/>
            <a:ext cx="18537048" cy="10414450"/>
          </a:xfrm>
          <a:prstGeom prst="rect">
            <a:avLst/>
          </a:prstGeom>
        </p:spPr>
      </p:pic>
      <p:grpSp>
        <p:nvGrpSpPr>
          <p:cNvPr name="Group 3" id="3"/>
          <p:cNvGrpSpPr/>
          <p:nvPr/>
        </p:nvGrpSpPr>
        <p:grpSpPr>
          <a:xfrm rot="0">
            <a:off x="5852956" y="1811653"/>
            <a:ext cx="6604283" cy="3805235"/>
            <a:chOff x="0" y="0"/>
            <a:chExt cx="8805710" cy="5073646"/>
          </a:xfrm>
        </p:grpSpPr>
        <p:pic>
          <p:nvPicPr>
            <p:cNvPr name="Picture 4" id="4"/>
            <p:cNvPicPr>
              <a:picLocks noChangeAspect="true"/>
            </p:cNvPicPr>
            <p:nvPr/>
          </p:nvPicPr>
          <p:blipFill>
            <a:blip r:embed="rId4"/>
            <a:srcRect l="0" t="8368" r="0" b="8368"/>
            <a:stretch>
              <a:fillRect/>
            </a:stretch>
          </p:blipFill>
          <p:spPr>
            <a:xfrm>
              <a:off x="0" y="0"/>
              <a:ext cx="8805710" cy="5073646"/>
            </a:xfrm>
            <a:prstGeom prst="rect">
              <a:avLst/>
            </a:prstGeom>
          </p:spPr>
        </p:pic>
      </p:grpSp>
      <p:sp>
        <p:nvSpPr>
          <p:cNvPr name="TextBox 5" id="5"/>
          <p:cNvSpPr txBox="true"/>
          <p:nvPr/>
        </p:nvSpPr>
        <p:spPr>
          <a:xfrm rot="0">
            <a:off x="1751189" y="6498678"/>
            <a:ext cx="14370843" cy="1419225"/>
          </a:xfrm>
          <a:prstGeom prst="rect">
            <a:avLst/>
          </a:prstGeom>
        </p:spPr>
        <p:txBody>
          <a:bodyPr anchor="t" rtlCol="false" tIns="0" lIns="0" bIns="0" rIns="0">
            <a:spAutoFit/>
          </a:bodyPr>
          <a:lstStyle/>
          <a:p>
            <a:pPr algn="ctr" marL="0" indent="0" lvl="0">
              <a:lnSpc>
                <a:spcPts val="11124"/>
              </a:lnSpc>
            </a:pPr>
            <a:r>
              <a:rPr lang="en-US" sz="9270">
                <a:solidFill>
                  <a:srgbClr val="D57AD4"/>
                </a:solidFill>
                <a:latin typeface="Public Sans Bold"/>
              </a:rPr>
              <a:t>GIỚI THIỆU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65854" r="0" b="22326"/>
          <a:stretch>
            <a:fillRect/>
          </a:stretch>
        </p:blipFill>
        <p:spPr>
          <a:xfrm flipH="false" flipV="false" rot="0">
            <a:off x="0" y="9071171"/>
            <a:ext cx="18310194" cy="1215829"/>
          </a:xfrm>
          <a:prstGeom prst="rect">
            <a:avLst/>
          </a:prstGeom>
        </p:spPr>
      </p:pic>
      <p:sp>
        <p:nvSpPr>
          <p:cNvPr name="TextBox 3" id="3"/>
          <p:cNvSpPr txBox="true"/>
          <p:nvPr/>
        </p:nvSpPr>
        <p:spPr>
          <a:xfrm rot="0">
            <a:off x="562618" y="661987"/>
            <a:ext cx="3547187" cy="742950"/>
          </a:xfrm>
          <a:prstGeom prst="rect">
            <a:avLst/>
          </a:prstGeom>
        </p:spPr>
        <p:txBody>
          <a:bodyPr anchor="t" rtlCol="false" tIns="0" lIns="0" bIns="0" rIns="0">
            <a:spAutoFit/>
          </a:bodyPr>
          <a:lstStyle/>
          <a:p>
            <a:pPr marL="0" indent="0" lvl="0">
              <a:lnSpc>
                <a:spcPts val="5999"/>
              </a:lnSpc>
            </a:pPr>
            <a:r>
              <a:rPr lang="en-US" sz="4999">
                <a:solidFill>
                  <a:srgbClr val="D57AD4"/>
                </a:solidFill>
                <a:latin typeface="Times Neue Roman Bold"/>
              </a:rPr>
              <a:t>I. Giới thiệu</a:t>
            </a:r>
          </a:p>
        </p:txBody>
      </p:sp>
      <p:sp>
        <p:nvSpPr>
          <p:cNvPr name="TextBox 4" id="4"/>
          <p:cNvSpPr txBox="true"/>
          <p:nvPr/>
        </p:nvSpPr>
        <p:spPr>
          <a:xfrm rot="0">
            <a:off x="562618" y="1679969"/>
            <a:ext cx="6277096" cy="742950"/>
          </a:xfrm>
          <a:prstGeom prst="rect">
            <a:avLst/>
          </a:prstGeom>
        </p:spPr>
        <p:txBody>
          <a:bodyPr anchor="t" rtlCol="false" tIns="0" lIns="0" bIns="0" rIns="0">
            <a:spAutoFit/>
          </a:bodyPr>
          <a:lstStyle/>
          <a:p>
            <a:pPr marL="1079496" indent="-539748" lvl="1">
              <a:lnSpc>
                <a:spcPts val="5999"/>
              </a:lnSpc>
              <a:buFont typeface="Arial"/>
              <a:buChar char="•"/>
            </a:pPr>
            <a:r>
              <a:rPr lang="en-US" sz="4999">
                <a:solidFill>
                  <a:srgbClr val="D57AD4"/>
                </a:solidFill>
                <a:latin typeface="Times Neue Roman"/>
              </a:rPr>
              <a:t>Khảo sát yêu cầu</a:t>
            </a:r>
          </a:p>
        </p:txBody>
      </p:sp>
      <p:sp>
        <p:nvSpPr>
          <p:cNvPr name="TextBox 5" id="5"/>
          <p:cNvSpPr txBox="true"/>
          <p:nvPr/>
        </p:nvSpPr>
        <p:spPr>
          <a:xfrm rot="0">
            <a:off x="751459" y="2887347"/>
            <a:ext cx="16807276" cy="1638300"/>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000000"/>
                </a:solidFill>
                <a:latin typeface="Times Neue Roman"/>
              </a:rPr>
              <a:t>Nhóm 6 muốn tạo một mạng xã hội giúp kết nối mọi người lại với nhau. Người dùng ở đây có một số điện thoại của họ, mã số tài khoản, họ tên, ngày sinh. </a:t>
            </a:r>
          </a:p>
          <a:p>
            <a:pPr marL="0" indent="0" lvl="0">
              <a:lnSpc>
                <a:spcPts val="4320"/>
              </a:lnSpc>
            </a:pPr>
          </a:p>
        </p:txBody>
      </p:sp>
      <p:sp>
        <p:nvSpPr>
          <p:cNvPr name="TextBox 6" id="6"/>
          <p:cNvSpPr txBox="true"/>
          <p:nvPr/>
        </p:nvSpPr>
        <p:spPr>
          <a:xfrm rot="0">
            <a:off x="751459" y="4414142"/>
            <a:ext cx="16807276" cy="1638300"/>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000000"/>
                </a:solidFill>
                <a:latin typeface="Times Neue Roman"/>
              </a:rPr>
              <a:t>Nhóm 6 chịu trách nhiệm về việc quản lý thông tin, bảo mật của người dùng. Chỉ người dùng biết những thông tin, bảo mật, những người quản lý chỉ đảm bảo hệ thống hoạt động ổn định, logic, chặt chẽ.</a:t>
            </a:r>
          </a:p>
        </p:txBody>
      </p:sp>
      <p:sp>
        <p:nvSpPr>
          <p:cNvPr name="TextBox 7" id="7"/>
          <p:cNvSpPr txBox="true"/>
          <p:nvPr/>
        </p:nvSpPr>
        <p:spPr>
          <a:xfrm rot="0">
            <a:off x="751459" y="6247704"/>
            <a:ext cx="16807276" cy="2181225"/>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000000"/>
                </a:solidFill>
                <a:latin typeface="Times Neue Roman"/>
              </a:rPr>
              <a:t>Mỗi tin nhắn người dùng nhắn đều được lưu lại trong hệ thống thông qua lịch sử chat và được đánh dấu thứ tự, ngày nhắn và thời gian nhắn cụ thể. Mỗi người dùng có thể nhắn cùng lúc nhiều tin nhắn hoặc chỉ một tin nhắn, và khi nhắn được gửi đi sẽ hiển thị trên giao diện trò chuyện.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61987"/>
            <a:ext cx="5396488" cy="742950"/>
          </a:xfrm>
          <a:prstGeom prst="rect">
            <a:avLst/>
          </a:prstGeom>
        </p:spPr>
        <p:txBody>
          <a:bodyPr anchor="t" rtlCol="false" tIns="0" lIns="0" bIns="0" rIns="0">
            <a:spAutoFit/>
          </a:bodyPr>
          <a:lstStyle/>
          <a:p>
            <a:pPr>
              <a:lnSpc>
                <a:spcPts val="5999"/>
              </a:lnSpc>
            </a:pPr>
            <a:r>
              <a:rPr lang="en-US" sz="4999">
                <a:solidFill>
                  <a:srgbClr val="D57AD4"/>
                </a:solidFill>
                <a:latin typeface="Times Neue Roman"/>
              </a:rPr>
              <a:t>2.Kế hoạch làm việc</a:t>
            </a:r>
          </a:p>
        </p:txBody>
      </p:sp>
      <p:sp>
        <p:nvSpPr>
          <p:cNvPr name="TextBox 3" id="3"/>
          <p:cNvSpPr txBox="true"/>
          <p:nvPr/>
        </p:nvSpPr>
        <p:spPr>
          <a:xfrm rot="0">
            <a:off x="1701419" y="2240027"/>
            <a:ext cx="1649313" cy="457201"/>
          </a:xfrm>
          <a:prstGeom prst="rect">
            <a:avLst/>
          </a:prstGeom>
        </p:spPr>
        <p:txBody>
          <a:bodyPr anchor="t" rtlCol="false" tIns="0" lIns="0" bIns="0" rIns="0">
            <a:spAutoFit/>
          </a:bodyPr>
          <a:lstStyle/>
          <a:p>
            <a:pPr algn="ctr">
              <a:lnSpc>
                <a:spcPts val="2625"/>
              </a:lnSpc>
              <a:spcBef>
                <a:spcPct val="0"/>
              </a:spcBef>
            </a:pPr>
            <a:r>
              <a:rPr lang="en-US" sz="3500">
                <a:solidFill>
                  <a:srgbClr val="7843E6"/>
                </a:solidFill>
                <a:latin typeface="Bungee Bold Italics"/>
              </a:rPr>
              <a:t>TUẦN 1</a:t>
            </a:r>
          </a:p>
        </p:txBody>
      </p:sp>
      <p:sp>
        <p:nvSpPr>
          <p:cNvPr name="TextBox 4" id="4"/>
          <p:cNvSpPr txBox="true"/>
          <p:nvPr/>
        </p:nvSpPr>
        <p:spPr>
          <a:xfrm rot="0">
            <a:off x="904421" y="2973453"/>
            <a:ext cx="3432285" cy="828675"/>
          </a:xfrm>
          <a:prstGeom prst="rect">
            <a:avLst/>
          </a:prstGeom>
        </p:spPr>
        <p:txBody>
          <a:bodyPr anchor="t" rtlCol="false" tIns="0" lIns="0" bIns="0" rIns="0">
            <a:spAutoFit/>
          </a:bodyPr>
          <a:lstStyle/>
          <a:p>
            <a:pPr algn="ctr">
              <a:lnSpc>
                <a:spcPts val="3359"/>
              </a:lnSpc>
            </a:pPr>
            <a:r>
              <a:rPr lang="en-US" sz="2799">
                <a:solidFill>
                  <a:srgbClr val="000000"/>
                </a:solidFill>
                <a:latin typeface="Times Neue Roman"/>
              </a:rPr>
              <a:t>Lên kế hoạch phân chia công việc</a:t>
            </a:r>
          </a:p>
        </p:txBody>
      </p:sp>
      <p:grpSp>
        <p:nvGrpSpPr>
          <p:cNvPr name="Group 5" id="5"/>
          <p:cNvGrpSpPr/>
          <p:nvPr/>
        </p:nvGrpSpPr>
        <p:grpSpPr>
          <a:xfrm rot="0">
            <a:off x="16547158" y="507619"/>
            <a:ext cx="2977778" cy="2578770"/>
            <a:chOff x="0" y="0"/>
            <a:chExt cx="3619627" cy="3134614"/>
          </a:xfrm>
        </p:grpSpPr>
        <p:sp>
          <p:nvSpPr>
            <p:cNvPr name="Freeform 6" id="6"/>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3934155" y="-1047964"/>
            <a:ext cx="3139021" cy="2718407"/>
            <a:chOff x="0" y="0"/>
            <a:chExt cx="3619627" cy="3134614"/>
          </a:xfrm>
        </p:grpSpPr>
        <p:sp>
          <p:nvSpPr>
            <p:cNvPr name="Freeform 8" id="8"/>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3326505" y="-1028714"/>
            <a:ext cx="2481390" cy="2148895"/>
            <a:chOff x="0" y="0"/>
            <a:chExt cx="3619627" cy="3134614"/>
          </a:xfrm>
        </p:grpSpPr>
        <p:sp>
          <p:nvSpPr>
            <p:cNvPr name="Freeform 10" id="10"/>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AutoShape 11" id="11"/>
          <p:cNvSpPr/>
          <p:nvPr/>
        </p:nvSpPr>
        <p:spPr>
          <a:xfrm rot="0">
            <a:off x="2810665" y="4292511"/>
            <a:ext cx="15843542" cy="0"/>
          </a:xfrm>
          <a:prstGeom prst="line">
            <a:avLst/>
          </a:prstGeom>
          <a:ln cap="rnd" w="19050">
            <a:solidFill>
              <a:srgbClr val="004651"/>
            </a:solidFill>
            <a:prstDash val="solid"/>
            <a:headEnd type="none" len="sm" w="sm"/>
            <a:tailEnd type="none" len="sm" w="sm"/>
          </a:ln>
        </p:spPr>
      </p:sp>
      <p:grpSp>
        <p:nvGrpSpPr>
          <p:cNvPr name="Group 12" id="12"/>
          <p:cNvGrpSpPr/>
          <p:nvPr/>
        </p:nvGrpSpPr>
        <p:grpSpPr>
          <a:xfrm rot="0">
            <a:off x="2430462" y="4137407"/>
            <a:ext cx="380203" cy="329258"/>
            <a:chOff x="0" y="0"/>
            <a:chExt cx="3619627" cy="3134614"/>
          </a:xfrm>
        </p:grpSpPr>
        <p:sp>
          <p:nvSpPr>
            <p:cNvPr name="Freeform 13" id="13"/>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4" id="14"/>
          <p:cNvGrpSpPr/>
          <p:nvPr/>
        </p:nvGrpSpPr>
        <p:grpSpPr>
          <a:xfrm rot="0">
            <a:off x="6322959" y="4129786"/>
            <a:ext cx="380203" cy="329258"/>
            <a:chOff x="0" y="0"/>
            <a:chExt cx="3619627" cy="3134614"/>
          </a:xfrm>
        </p:grpSpPr>
        <p:sp>
          <p:nvSpPr>
            <p:cNvPr name="Freeform 15" id="15"/>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6" id="16"/>
          <p:cNvGrpSpPr/>
          <p:nvPr/>
        </p:nvGrpSpPr>
        <p:grpSpPr>
          <a:xfrm rot="0">
            <a:off x="10310184" y="4146932"/>
            <a:ext cx="380203" cy="329258"/>
            <a:chOff x="0" y="0"/>
            <a:chExt cx="3619627" cy="3134614"/>
          </a:xfrm>
        </p:grpSpPr>
        <p:sp>
          <p:nvSpPr>
            <p:cNvPr name="Freeform 17" id="17"/>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8" id="18"/>
          <p:cNvGrpSpPr/>
          <p:nvPr/>
        </p:nvGrpSpPr>
        <p:grpSpPr>
          <a:xfrm rot="0">
            <a:off x="14300362" y="4120745"/>
            <a:ext cx="380203" cy="329258"/>
            <a:chOff x="0" y="0"/>
            <a:chExt cx="3619627" cy="3134614"/>
          </a:xfrm>
        </p:grpSpPr>
        <p:sp>
          <p:nvSpPr>
            <p:cNvPr name="Freeform 19" id="19"/>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name="TextBox 20" id="20"/>
          <p:cNvSpPr txBox="true"/>
          <p:nvPr/>
        </p:nvSpPr>
        <p:spPr>
          <a:xfrm rot="0">
            <a:off x="5679921" y="2222881"/>
            <a:ext cx="1666280" cy="457201"/>
          </a:xfrm>
          <a:prstGeom prst="rect">
            <a:avLst/>
          </a:prstGeom>
        </p:spPr>
        <p:txBody>
          <a:bodyPr anchor="t" rtlCol="false" tIns="0" lIns="0" bIns="0" rIns="0">
            <a:spAutoFit/>
          </a:bodyPr>
          <a:lstStyle/>
          <a:p>
            <a:pPr algn="ctr">
              <a:lnSpc>
                <a:spcPts val="2625"/>
              </a:lnSpc>
              <a:spcBef>
                <a:spcPct val="0"/>
              </a:spcBef>
            </a:pPr>
            <a:r>
              <a:rPr lang="en-US" sz="3500">
                <a:solidFill>
                  <a:srgbClr val="7843E6"/>
                </a:solidFill>
                <a:latin typeface="Bungee Bold Italics"/>
              </a:rPr>
              <a:t>TUẦN 2</a:t>
            </a:r>
          </a:p>
        </p:txBody>
      </p:sp>
      <p:sp>
        <p:nvSpPr>
          <p:cNvPr name="TextBox 21" id="21"/>
          <p:cNvSpPr txBox="true"/>
          <p:nvPr/>
        </p:nvSpPr>
        <p:spPr>
          <a:xfrm rot="0">
            <a:off x="5146852" y="2963928"/>
            <a:ext cx="2732416" cy="828675"/>
          </a:xfrm>
          <a:prstGeom prst="rect">
            <a:avLst/>
          </a:prstGeom>
        </p:spPr>
        <p:txBody>
          <a:bodyPr anchor="t" rtlCol="false" tIns="0" lIns="0" bIns="0" rIns="0">
            <a:spAutoFit/>
          </a:bodyPr>
          <a:lstStyle/>
          <a:p>
            <a:pPr algn="ctr">
              <a:lnSpc>
                <a:spcPts val="3359"/>
              </a:lnSpc>
            </a:pPr>
            <a:r>
              <a:rPr lang="en-US" sz="2799">
                <a:solidFill>
                  <a:srgbClr val="000000"/>
                </a:solidFill>
                <a:latin typeface="Times Neue Roman"/>
              </a:rPr>
              <a:t>Phân tích yêu cầu đồ án</a:t>
            </a:r>
          </a:p>
        </p:txBody>
      </p:sp>
      <p:sp>
        <p:nvSpPr>
          <p:cNvPr name="TextBox 22" id="22"/>
          <p:cNvSpPr txBox="true"/>
          <p:nvPr/>
        </p:nvSpPr>
        <p:spPr>
          <a:xfrm rot="0">
            <a:off x="9667593" y="2240027"/>
            <a:ext cx="1665387" cy="457201"/>
          </a:xfrm>
          <a:prstGeom prst="rect">
            <a:avLst/>
          </a:prstGeom>
        </p:spPr>
        <p:txBody>
          <a:bodyPr anchor="t" rtlCol="false" tIns="0" lIns="0" bIns="0" rIns="0">
            <a:spAutoFit/>
          </a:bodyPr>
          <a:lstStyle/>
          <a:p>
            <a:pPr algn="ctr">
              <a:lnSpc>
                <a:spcPts val="2625"/>
              </a:lnSpc>
              <a:spcBef>
                <a:spcPct val="0"/>
              </a:spcBef>
            </a:pPr>
            <a:r>
              <a:rPr lang="en-US" sz="3500">
                <a:solidFill>
                  <a:srgbClr val="7843E6"/>
                </a:solidFill>
                <a:latin typeface="Bungee Bold Italics"/>
              </a:rPr>
              <a:t>TUẦN 3</a:t>
            </a:r>
          </a:p>
        </p:txBody>
      </p:sp>
      <p:sp>
        <p:nvSpPr>
          <p:cNvPr name="TextBox 23" id="23"/>
          <p:cNvSpPr txBox="true"/>
          <p:nvPr/>
        </p:nvSpPr>
        <p:spPr>
          <a:xfrm rot="0">
            <a:off x="8784144" y="2973453"/>
            <a:ext cx="3432285" cy="828675"/>
          </a:xfrm>
          <a:prstGeom prst="rect">
            <a:avLst/>
          </a:prstGeom>
        </p:spPr>
        <p:txBody>
          <a:bodyPr anchor="t" rtlCol="false" tIns="0" lIns="0" bIns="0" rIns="0">
            <a:spAutoFit/>
          </a:bodyPr>
          <a:lstStyle/>
          <a:p>
            <a:pPr algn="ctr">
              <a:lnSpc>
                <a:spcPts val="3359"/>
              </a:lnSpc>
            </a:pPr>
            <a:r>
              <a:rPr lang="en-US" sz="2799">
                <a:solidFill>
                  <a:srgbClr val="000000"/>
                </a:solidFill>
                <a:latin typeface="Times Neue Roman"/>
              </a:rPr>
              <a:t>Đưa ra nghiệp vụ của đồ án và quy định</a:t>
            </a:r>
          </a:p>
        </p:txBody>
      </p:sp>
      <p:sp>
        <p:nvSpPr>
          <p:cNvPr name="TextBox 24" id="24"/>
          <p:cNvSpPr txBox="true"/>
          <p:nvPr/>
        </p:nvSpPr>
        <p:spPr>
          <a:xfrm rot="0">
            <a:off x="13693159" y="2240027"/>
            <a:ext cx="1697385" cy="457201"/>
          </a:xfrm>
          <a:prstGeom prst="rect">
            <a:avLst/>
          </a:prstGeom>
        </p:spPr>
        <p:txBody>
          <a:bodyPr anchor="t" rtlCol="false" tIns="0" lIns="0" bIns="0" rIns="0">
            <a:spAutoFit/>
          </a:bodyPr>
          <a:lstStyle/>
          <a:p>
            <a:pPr algn="ctr">
              <a:lnSpc>
                <a:spcPts val="2625"/>
              </a:lnSpc>
              <a:spcBef>
                <a:spcPct val="0"/>
              </a:spcBef>
            </a:pPr>
            <a:r>
              <a:rPr lang="en-US" sz="3500">
                <a:solidFill>
                  <a:srgbClr val="7843E6"/>
                </a:solidFill>
                <a:latin typeface="Bungee Bold Italics"/>
              </a:rPr>
              <a:t>TUẦN 4</a:t>
            </a:r>
          </a:p>
        </p:txBody>
      </p:sp>
      <p:sp>
        <p:nvSpPr>
          <p:cNvPr name="TextBox 25" id="25"/>
          <p:cNvSpPr txBox="true"/>
          <p:nvPr/>
        </p:nvSpPr>
        <p:spPr>
          <a:xfrm rot="0">
            <a:off x="12825709" y="2973453"/>
            <a:ext cx="3432285" cy="828675"/>
          </a:xfrm>
          <a:prstGeom prst="rect">
            <a:avLst/>
          </a:prstGeom>
        </p:spPr>
        <p:txBody>
          <a:bodyPr anchor="t" rtlCol="false" tIns="0" lIns="0" bIns="0" rIns="0">
            <a:spAutoFit/>
          </a:bodyPr>
          <a:lstStyle/>
          <a:p>
            <a:pPr algn="ctr">
              <a:lnSpc>
                <a:spcPts val="3359"/>
              </a:lnSpc>
            </a:pPr>
            <a:r>
              <a:rPr lang="en-US" sz="2799">
                <a:solidFill>
                  <a:srgbClr val="000000"/>
                </a:solidFill>
                <a:latin typeface="Times Neue Roman"/>
              </a:rPr>
              <a:t>Thiết kế, chỉnh sửa, xem xét lại các mô hình</a:t>
            </a:r>
          </a:p>
        </p:txBody>
      </p:sp>
      <p:sp>
        <p:nvSpPr>
          <p:cNvPr name="TextBox 26" id="26"/>
          <p:cNvSpPr txBox="true"/>
          <p:nvPr/>
        </p:nvSpPr>
        <p:spPr>
          <a:xfrm rot="0">
            <a:off x="1691150" y="5216628"/>
            <a:ext cx="1669852" cy="457201"/>
          </a:xfrm>
          <a:prstGeom prst="rect">
            <a:avLst/>
          </a:prstGeom>
        </p:spPr>
        <p:txBody>
          <a:bodyPr anchor="t" rtlCol="false" tIns="0" lIns="0" bIns="0" rIns="0">
            <a:spAutoFit/>
          </a:bodyPr>
          <a:lstStyle/>
          <a:p>
            <a:pPr algn="ctr">
              <a:lnSpc>
                <a:spcPts val="2625"/>
              </a:lnSpc>
              <a:spcBef>
                <a:spcPct val="0"/>
              </a:spcBef>
            </a:pPr>
            <a:r>
              <a:rPr lang="en-US" sz="3500">
                <a:solidFill>
                  <a:srgbClr val="7843E6"/>
                </a:solidFill>
                <a:latin typeface="Bungee Bold Italics"/>
              </a:rPr>
              <a:t>TUẦN 5</a:t>
            </a:r>
          </a:p>
        </p:txBody>
      </p:sp>
      <p:sp>
        <p:nvSpPr>
          <p:cNvPr name="TextBox 27" id="27"/>
          <p:cNvSpPr txBox="true"/>
          <p:nvPr/>
        </p:nvSpPr>
        <p:spPr>
          <a:xfrm rot="0">
            <a:off x="1092424" y="5950054"/>
            <a:ext cx="2867302" cy="828675"/>
          </a:xfrm>
          <a:prstGeom prst="rect">
            <a:avLst/>
          </a:prstGeom>
        </p:spPr>
        <p:txBody>
          <a:bodyPr anchor="t" rtlCol="false" tIns="0" lIns="0" bIns="0" rIns="0">
            <a:spAutoFit/>
          </a:bodyPr>
          <a:lstStyle/>
          <a:p>
            <a:pPr algn="ctr">
              <a:lnSpc>
                <a:spcPts val="3359"/>
              </a:lnSpc>
            </a:pPr>
            <a:r>
              <a:rPr lang="en-US" sz="2799">
                <a:solidFill>
                  <a:srgbClr val="000000"/>
                </a:solidFill>
                <a:latin typeface="Times Neue Roman"/>
              </a:rPr>
              <a:t>Thiết kế giao diện ứng dụng</a:t>
            </a:r>
          </a:p>
        </p:txBody>
      </p:sp>
      <p:sp>
        <p:nvSpPr>
          <p:cNvPr name="TextBox 28" id="28"/>
          <p:cNvSpPr txBox="true"/>
          <p:nvPr/>
        </p:nvSpPr>
        <p:spPr>
          <a:xfrm rot="0">
            <a:off x="5667940" y="5199482"/>
            <a:ext cx="1690241" cy="457201"/>
          </a:xfrm>
          <a:prstGeom prst="rect">
            <a:avLst/>
          </a:prstGeom>
        </p:spPr>
        <p:txBody>
          <a:bodyPr anchor="t" rtlCol="false" tIns="0" lIns="0" bIns="0" rIns="0">
            <a:spAutoFit/>
          </a:bodyPr>
          <a:lstStyle/>
          <a:p>
            <a:pPr algn="ctr">
              <a:lnSpc>
                <a:spcPts val="2625"/>
              </a:lnSpc>
              <a:spcBef>
                <a:spcPct val="0"/>
              </a:spcBef>
            </a:pPr>
            <a:r>
              <a:rPr lang="en-US" sz="3500">
                <a:solidFill>
                  <a:srgbClr val="7843E6"/>
                </a:solidFill>
                <a:latin typeface="Bungee Bold Italics"/>
              </a:rPr>
              <a:t>TUẦN 6</a:t>
            </a:r>
          </a:p>
        </p:txBody>
      </p:sp>
      <p:sp>
        <p:nvSpPr>
          <p:cNvPr name="TextBox 29" id="29"/>
          <p:cNvSpPr txBox="true"/>
          <p:nvPr/>
        </p:nvSpPr>
        <p:spPr>
          <a:xfrm rot="0">
            <a:off x="4876132" y="5942433"/>
            <a:ext cx="3273858" cy="409575"/>
          </a:xfrm>
          <a:prstGeom prst="rect">
            <a:avLst/>
          </a:prstGeom>
        </p:spPr>
        <p:txBody>
          <a:bodyPr anchor="t" rtlCol="false" tIns="0" lIns="0" bIns="0" rIns="0">
            <a:spAutoFit/>
          </a:bodyPr>
          <a:lstStyle/>
          <a:p>
            <a:pPr algn="ctr">
              <a:lnSpc>
                <a:spcPts val="3359"/>
              </a:lnSpc>
            </a:pPr>
            <a:r>
              <a:rPr lang="en-US" sz="2799">
                <a:solidFill>
                  <a:srgbClr val="000000"/>
                </a:solidFill>
                <a:latin typeface="Times Neue Roman"/>
              </a:rPr>
              <a:t>Bắt đầu thực hiện code</a:t>
            </a:r>
          </a:p>
        </p:txBody>
      </p:sp>
      <p:sp>
        <p:nvSpPr>
          <p:cNvPr name="TextBox 30" id="30"/>
          <p:cNvSpPr txBox="true"/>
          <p:nvPr/>
        </p:nvSpPr>
        <p:spPr>
          <a:xfrm rot="0">
            <a:off x="9669825" y="5216628"/>
            <a:ext cx="1660922" cy="457201"/>
          </a:xfrm>
          <a:prstGeom prst="rect">
            <a:avLst/>
          </a:prstGeom>
        </p:spPr>
        <p:txBody>
          <a:bodyPr anchor="t" rtlCol="false" tIns="0" lIns="0" bIns="0" rIns="0">
            <a:spAutoFit/>
          </a:bodyPr>
          <a:lstStyle/>
          <a:p>
            <a:pPr algn="ctr">
              <a:lnSpc>
                <a:spcPts val="2625"/>
              </a:lnSpc>
              <a:spcBef>
                <a:spcPct val="0"/>
              </a:spcBef>
            </a:pPr>
            <a:r>
              <a:rPr lang="en-US" sz="3500">
                <a:solidFill>
                  <a:srgbClr val="7843E6"/>
                </a:solidFill>
                <a:latin typeface="Bungee Bold Italics"/>
              </a:rPr>
              <a:t>TUẦN 7</a:t>
            </a:r>
          </a:p>
        </p:txBody>
      </p:sp>
      <p:sp>
        <p:nvSpPr>
          <p:cNvPr name="TextBox 31" id="31"/>
          <p:cNvSpPr txBox="true"/>
          <p:nvPr/>
        </p:nvSpPr>
        <p:spPr>
          <a:xfrm rot="0">
            <a:off x="8784144" y="5950054"/>
            <a:ext cx="3432285" cy="828675"/>
          </a:xfrm>
          <a:prstGeom prst="rect">
            <a:avLst/>
          </a:prstGeom>
        </p:spPr>
        <p:txBody>
          <a:bodyPr anchor="t" rtlCol="false" tIns="0" lIns="0" bIns="0" rIns="0">
            <a:spAutoFit/>
          </a:bodyPr>
          <a:lstStyle/>
          <a:p>
            <a:pPr algn="ctr">
              <a:lnSpc>
                <a:spcPts val="3359"/>
              </a:lnSpc>
            </a:pPr>
            <a:r>
              <a:rPr lang="en-US" sz="2799">
                <a:solidFill>
                  <a:srgbClr val="000000"/>
                </a:solidFill>
                <a:latin typeface="Times Neue Roman"/>
              </a:rPr>
              <a:t>Tiếp tục code và kiểm tra phần đã làm xong</a:t>
            </a:r>
          </a:p>
        </p:txBody>
      </p:sp>
      <p:sp>
        <p:nvSpPr>
          <p:cNvPr name="TextBox 32" id="32"/>
          <p:cNvSpPr txBox="true"/>
          <p:nvPr/>
        </p:nvSpPr>
        <p:spPr>
          <a:xfrm rot="0">
            <a:off x="13692712" y="5216628"/>
            <a:ext cx="1698278" cy="457201"/>
          </a:xfrm>
          <a:prstGeom prst="rect">
            <a:avLst/>
          </a:prstGeom>
        </p:spPr>
        <p:txBody>
          <a:bodyPr anchor="t" rtlCol="false" tIns="0" lIns="0" bIns="0" rIns="0">
            <a:spAutoFit/>
          </a:bodyPr>
          <a:lstStyle/>
          <a:p>
            <a:pPr algn="ctr">
              <a:lnSpc>
                <a:spcPts val="2625"/>
              </a:lnSpc>
              <a:spcBef>
                <a:spcPct val="0"/>
              </a:spcBef>
            </a:pPr>
            <a:r>
              <a:rPr lang="en-US" sz="3500">
                <a:solidFill>
                  <a:srgbClr val="7843E6"/>
                </a:solidFill>
                <a:latin typeface="Bungee Bold Italics"/>
              </a:rPr>
              <a:t>TUẦN 8</a:t>
            </a:r>
          </a:p>
        </p:txBody>
      </p:sp>
      <p:sp>
        <p:nvSpPr>
          <p:cNvPr name="TextBox 33" id="33"/>
          <p:cNvSpPr txBox="true"/>
          <p:nvPr/>
        </p:nvSpPr>
        <p:spPr>
          <a:xfrm rot="0">
            <a:off x="13259210" y="5950054"/>
            <a:ext cx="2565281" cy="828675"/>
          </a:xfrm>
          <a:prstGeom prst="rect">
            <a:avLst/>
          </a:prstGeom>
        </p:spPr>
        <p:txBody>
          <a:bodyPr anchor="t" rtlCol="false" tIns="0" lIns="0" bIns="0" rIns="0">
            <a:spAutoFit/>
          </a:bodyPr>
          <a:lstStyle/>
          <a:p>
            <a:pPr algn="ctr">
              <a:lnSpc>
                <a:spcPts val="3359"/>
              </a:lnSpc>
            </a:pPr>
            <a:r>
              <a:rPr lang="en-US" sz="2799">
                <a:solidFill>
                  <a:srgbClr val="000000"/>
                </a:solidFill>
                <a:latin typeface="Times Neue Roman"/>
              </a:rPr>
              <a:t>Tiếp tục code và kiểm tra, gỡ lỗi</a:t>
            </a:r>
          </a:p>
        </p:txBody>
      </p:sp>
      <p:sp>
        <p:nvSpPr>
          <p:cNvPr name="AutoShape 34" id="34"/>
          <p:cNvSpPr/>
          <p:nvPr/>
        </p:nvSpPr>
        <p:spPr>
          <a:xfrm rot="0">
            <a:off x="2810665" y="7207670"/>
            <a:ext cx="15843542" cy="0"/>
          </a:xfrm>
          <a:prstGeom prst="line">
            <a:avLst/>
          </a:prstGeom>
          <a:ln cap="rnd" w="19050">
            <a:solidFill>
              <a:srgbClr val="004651"/>
            </a:solidFill>
            <a:prstDash val="solid"/>
            <a:headEnd type="none" len="sm" w="sm"/>
            <a:tailEnd type="none" len="sm" w="sm"/>
          </a:ln>
        </p:spPr>
      </p:sp>
      <p:grpSp>
        <p:nvGrpSpPr>
          <p:cNvPr name="Group 35" id="35"/>
          <p:cNvGrpSpPr/>
          <p:nvPr/>
        </p:nvGrpSpPr>
        <p:grpSpPr>
          <a:xfrm rot="0">
            <a:off x="2430462" y="7052566"/>
            <a:ext cx="380203" cy="329258"/>
            <a:chOff x="0" y="0"/>
            <a:chExt cx="3619627" cy="3134614"/>
          </a:xfrm>
        </p:grpSpPr>
        <p:sp>
          <p:nvSpPr>
            <p:cNvPr name="Freeform 36" id="36"/>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37" id="37"/>
          <p:cNvGrpSpPr/>
          <p:nvPr/>
        </p:nvGrpSpPr>
        <p:grpSpPr>
          <a:xfrm rot="0">
            <a:off x="6322959" y="7044945"/>
            <a:ext cx="380203" cy="329258"/>
            <a:chOff x="0" y="0"/>
            <a:chExt cx="3619627" cy="3134614"/>
          </a:xfrm>
        </p:grpSpPr>
        <p:sp>
          <p:nvSpPr>
            <p:cNvPr name="Freeform 38" id="38"/>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39" id="39"/>
          <p:cNvGrpSpPr/>
          <p:nvPr/>
        </p:nvGrpSpPr>
        <p:grpSpPr>
          <a:xfrm rot="0">
            <a:off x="10310184" y="7062091"/>
            <a:ext cx="380203" cy="329258"/>
            <a:chOff x="0" y="0"/>
            <a:chExt cx="3619627" cy="3134614"/>
          </a:xfrm>
        </p:grpSpPr>
        <p:sp>
          <p:nvSpPr>
            <p:cNvPr name="Freeform 40" id="40"/>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1" id="41"/>
          <p:cNvGrpSpPr/>
          <p:nvPr/>
        </p:nvGrpSpPr>
        <p:grpSpPr>
          <a:xfrm rot="0">
            <a:off x="14300362" y="7035904"/>
            <a:ext cx="380203" cy="329258"/>
            <a:chOff x="0" y="0"/>
            <a:chExt cx="3619627" cy="3134614"/>
          </a:xfrm>
        </p:grpSpPr>
        <p:sp>
          <p:nvSpPr>
            <p:cNvPr name="Freeform 42" id="42"/>
            <p:cNvSpPr/>
            <p:nvPr/>
          </p:nvSpPr>
          <p:spPr>
            <a:xfrm>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name="TextBox 43" id="43"/>
          <p:cNvSpPr txBox="true"/>
          <p:nvPr/>
        </p:nvSpPr>
        <p:spPr>
          <a:xfrm rot="0">
            <a:off x="1680955" y="8131787"/>
            <a:ext cx="1690241" cy="457201"/>
          </a:xfrm>
          <a:prstGeom prst="rect">
            <a:avLst/>
          </a:prstGeom>
        </p:spPr>
        <p:txBody>
          <a:bodyPr anchor="t" rtlCol="false" tIns="0" lIns="0" bIns="0" rIns="0">
            <a:spAutoFit/>
          </a:bodyPr>
          <a:lstStyle/>
          <a:p>
            <a:pPr algn="ctr">
              <a:lnSpc>
                <a:spcPts val="2625"/>
              </a:lnSpc>
              <a:spcBef>
                <a:spcPct val="0"/>
              </a:spcBef>
            </a:pPr>
            <a:r>
              <a:rPr lang="en-US" sz="3500">
                <a:solidFill>
                  <a:srgbClr val="7843E6"/>
                </a:solidFill>
                <a:latin typeface="Bungee Bold Italics"/>
              </a:rPr>
              <a:t>TUẦN 9</a:t>
            </a:r>
          </a:p>
        </p:txBody>
      </p:sp>
      <p:sp>
        <p:nvSpPr>
          <p:cNvPr name="TextBox 44" id="44"/>
          <p:cNvSpPr txBox="true"/>
          <p:nvPr/>
        </p:nvSpPr>
        <p:spPr>
          <a:xfrm rot="0">
            <a:off x="506612" y="8865213"/>
            <a:ext cx="3847700" cy="828675"/>
          </a:xfrm>
          <a:prstGeom prst="rect">
            <a:avLst/>
          </a:prstGeom>
        </p:spPr>
        <p:txBody>
          <a:bodyPr anchor="t" rtlCol="false" tIns="0" lIns="0" bIns="0" rIns="0">
            <a:spAutoFit/>
          </a:bodyPr>
          <a:lstStyle/>
          <a:p>
            <a:pPr algn="ctr">
              <a:lnSpc>
                <a:spcPts val="3359"/>
              </a:lnSpc>
            </a:pPr>
            <a:r>
              <a:rPr lang="en-US" sz="2799">
                <a:solidFill>
                  <a:srgbClr val="000000"/>
                </a:solidFill>
                <a:latin typeface="Times Neue Roman"/>
              </a:rPr>
              <a:t>Xong phần cơ bản của website</a:t>
            </a:r>
          </a:p>
        </p:txBody>
      </p:sp>
      <p:sp>
        <p:nvSpPr>
          <p:cNvPr name="TextBox 45" id="45"/>
          <p:cNvSpPr txBox="true"/>
          <p:nvPr/>
        </p:nvSpPr>
        <p:spPr>
          <a:xfrm rot="0">
            <a:off x="5526851" y="8114641"/>
            <a:ext cx="1972419" cy="457201"/>
          </a:xfrm>
          <a:prstGeom prst="rect">
            <a:avLst/>
          </a:prstGeom>
        </p:spPr>
        <p:txBody>
          <a:bodyPr anchor="t" rtlCol="false" tIns="0" lIns="0" bIns="0" rIns="0">
            <a:spAutoFit/>
          </a:bodyPr>
          <a:lstStyle/>
          <a:p>
            <a:pPr algn="ctr">
              <a:lnSpc>
                <a:spcPts val="2625"/>
              </a:lnSpc>
              <a:spcBef>
                <a:spcPct val="0"/>
              </a:spcBef>
            </a:pPr>
            <a:r>
              <a:rPr lang="en-US" sz="3500">
                <a:solidFill>
                  <a:srgbClr val="7843E6"/>
                </a:solidFill>
                <a:latin typeface="Bungee Bold Italics"/>
              </a:rPr>
              <a:t>TUẦN 10</a:t>
            </a:r>
          </a:p>
        </p:txBody>
      </p:sp>
      <p:sp>
        <p:nvSpPr>
          <p:cNvPr name="TextBox 46" id="46"/>
          <p:cNvSpPr txBox="true"/>
          <p:nvPr/>
        </p:nvSpPr>
        <p:spPr>
          <a:xfrm rot="0">
            <a:off x="4578298" y="8848725"/>
            <a:ext cx="3693779" cy="828675"/>
          </a:xfrm>
          <a:prstGeom prst="rect">
            <a:avLst/>
          </a:prstGeom>
        </p:spPr>
        <p:txBody>
          <a:bodyPr anchor="t" rtlCol="false" tIns="0" lIns="0" bIns="0" rIns="0">
            <a:spAutoFit/>
          </a:bodyPr>
          <a:lstStyle/>
          <a:p>
            <a:pPr algn="ctr">
              <a:lnSpc>
                <a:spcPts val="3359"/>
              </a:lnSpc>
            </a:pPr>
            <a:r>
              <a:rPr lang="en-US" sz="2799">
                <a:solidFill>
                  <a:srgbClr val="000000"/>
                </a:solidFill>
                <a:latin typeface="Times Neue Roman"/>
              </a:rPr>
              <a:t>Bắt đầu thực hiện code phần ứng dụng điện thoại</a:t>
            </a:r>
          </a:p>
        </p:txBody>
      </p:sp>
      <p:sp>
        <p:nvSpPr>
          <p:cNvPr name="TextBox 47" id="47"/>
          <p:cNvSpPr txBox="true"/>
          <p:nvPr/>
        </p:nvSpPr>
        <p:spPr>
          <a:xfrm rot="0">
            <a:off x="9542056" y="8131787"/>
            <a:ext cx="1916460" cy="457201"/>
          </a:xfrm>
          <a:prstGeom prst="rect">
            <a:avLst/>
          </a:prstGeom>
        </p:spPr>
        <p:txBody>
          <a:bodyPr anchor="t" rtlCol="false" tIns="0" lIns="0" bIns="0" rIns="0">
            <a:spAutoFit/>
          </a:bodyPr>
          <a:lstStyle/>
          <a:p>
            <a:pPr algn="ctr">
              <a:lnSpc>
                <a:spcPts val="2625"/>
              </a:lnSpc>
              <a:spcBef>
                <a:spcPct val="0"/>
              </a:spcBef>
            </a:pPr>
            <a:r>
              <a:rPr lang="en-US" sz="3500">
                <a:solidFill>
                  <a:srgbClr val="7843E6"/>
                </a:solidFill>
                <a:latin typeface="Bungee Bold Italics"/>
              </a:rPr>
              <a:t>TUẦN 11</a:t>
            </a:r>
          </a:p>
        </p:txBody>
      </p:sp>
      <p:sp>
        <p:nvSpPr>
          <p:cNvPr name="TextBox 48" id="48"/>
          <p:cNvSpPr txBox="true"/>
          <p:nvPr/>
        </p:nvSpPr>
        <p:spPr>
          <a:xfrm rot="0">
            <a:off x="8784144" y="8865213"/>
            <a:ext cx="3432285" cy="828675"/>
          </a:xfrm>
          <a:prstGeom prst="rect">
            <a:avLst/>
          </a:prstGeom>
        </p:spPr>
        <p:txBody>
          <a:bodyPr anchor="t" rtlCol="false" tIns="0" lIns="0" bIns="0" rIns="0">
            <a:spAutoFit/>
          </a:bodyPr>
          <a:lstStyle/>
          <a:p>
            <a:pPr algn="ctr">
              <a:lnSpc>
                <a:spcPts val="3359"/>
              </a:lnSpc>
            </a:pPr>
            <a:r>
              <a:rPr lang="en-US" sz="2799">
                <a:solidFill>
                  <a:srgbClr val="000000"/>
                </a:solidFill>
                <a:latin typeface="Times Neue Roman"/>
              </a:rPr>
              <a:t>Tiếp tục code và kiểm tra phần đã làm xong</a:t>
            </a:r>
          </a:p>
        </p:txBody>
      </p:sp>
      <p:sp>
        <p:nvSpPr>
          <p:cNvPr name="TextBox 49" id="49"/>
          <p:cNvSpPr txBox="true"/>
          <p:nvPr/>
        </p:nvSpPr>
        <p:spPr>
          <a:xfrm rot="0">
            <a:off x="13575138" y="8131787"/>
            <a:ext cx="1933426" cy="457201"/>
          </a:xfrm>
          <a:prstGeom prst="rect">
            <a:avLst/>
          </a:prstGeom>
        </p:spPr>
        <p:txBody>
          <a:bodyPr anchor="t" rtlCol="false" tIns="0" lIns="0" bIns="0" rIns="0">
            <a:spAutoFit/>
          </a:bodyPr>
          <a:lstStyle/>
          <a:p>
            <a:pPr algn="ctr">
              <a:lnSpc>
                <a:spcPts val="2625"/>
              </a:lnSpc>
              <a:spcBef>
                <a:spcPct val="0"/>
              </a:spcBef>
            </a:pPr>
            <a:r>
              <a:rPr lang="en-US" sz="3500">
                <a:solidFill>
                  <a:srgbClr val="7843E6"/>
                </a:solidFill>
                <a:latin typeface="Bungee Bold Italics"/>
              </a:rPr>
              <a:t>TUẦN 12</a:t>
            </a:r>
          </a:p>
        </p:txBody>
      </p:sp>
      <p:sp>
        <p:nvSpPr>
          <p:cNvPr name="TextBox 50" id="50"/>
          <p:cNvSpPr txBox="true"/>
          <p:nvPr/>
        </p:nvSpPr>
        <p:spPr>
          <a:xfrm rot="0">
            <a:off x="12744701" y="8655663"/>
            <a:ext cx="3644997" cy="1247775"/>
          </a:xfrm>
          <a:prstGeom prst="rect">
            <a:avLst/>
          </a:prstGeom>
        </p:spPr>
        <p:txBody>
          <a:bodyPr anchor="t" rtlCol="false" tIns="0" lIns="0" bIns="0" rIns="0">
            <a:spAutoFit/>
          </a:bodyPr>
          <a:lstStyle/>
          <a:p>
            <a:pPr algn="ctr">
              <a:lnSpc>
                <a:spcPts val="3359"/>
              </a:lnSpc>
            </a:pPr>
            <a:r>
              <a:rPr lang="en-US" sz="2799">
                <a:solidFill>
                  <a:srgbClr val="000000"/>
                </a:solidFill>
                <a:latin typeface="Times Neue Roman"/>
              </a:rPr>
              <a:t>Hoàn tất việc code thực hiện kiểm thử lần cuối, và hoàn thành đồ án.</a:t>
            </a:r>
          </a:p>
        </p:txBody>
      </p:sp>
      <p:pic>
        <p:nvPicPr>
          <p:cNvPr name="Picture 51" id="5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13061" y="784388"/>
            <a:ext cx="689085" cy="488624"/>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6854" y="-127450"/>
            <a:ext cx="18537048" cy="10414450"/>
          </a:xfrm>
          <a:prstGeom prst="rect">
            <a:avLst/>
          </a:prstGeom>
        </p:spPr>
      </p:pic>
      <p:grpSp>
        <p:nvGrpSpPr>
          <p:cNvPr name="Group 3" id="3"/>
          <p:cNvGrpSpPr/>
          <p:nvPr/>
        </p:nvGrpSpPr>
        <p:grpSpPr>
          <a:xfrm rot="0">
            <a:off x="5852956" y="1811653"/>
            <a:ext cx="6604283" cy="3805235"/>
            <a:chOff x="0" y="0"/>
            <a:chExt cx="8805710" cy="5073646"/>
          </a:xfrm>
        </p:grpSpPr>
        <p:pic>
          <p:nvPicPr>
            <p:cNvPr name="Picture 4" id="4"/>
            <p:cNvPicPr>
              <a:picLocks noChangeAspect="true"/>
            </p:cNvPicPr>
            <p:nvPr/>
          </p:nvPicPr>
          <p:blipFill>
            <a:blip r:embed="rId4"/>
            <a:srcRect l="0" t="8368" r="0" b="8368"/>
            <a:stretch>
              <a:fillRect/>
            </a:stretch>
          </p:blipFill>
          <p:spPr>
            <a:xfrm>
              <a:off x="0" y="0"/>
              <a:ext cx="8805710" cy="5073646"/>
            </a:xfrm>
            <a:prstGeom prst="rect">
              <a:avLst/>
            </a:prstGeom>
          </p:spPr>
        </p:pic>
      </p:grpSp>
      <p:sp>
        <p:nvSpPr>
          <p:cNvPr name="TextBox 5" id="5"/>
          <p:cNvSpPr txBox="true"/>
          <p:nvPr/>
        </p:nvSpPr>
        <p:spPr>
          <a:xfrm rot="0">
            <a:off x="1958578" y="6480470"/>
            <a:ext cx="14370843" cy="1419225"/>
          </a:xfrm>
          <a:prstGeom prst="rect">
            <a:avLst/>
          </a:prstGeom>
        </p:spPr>
        <p:txBody>
          <a:bodyPr anchor="t" rtlCol="false" tIns="0" lIns="0" bIns="0" rIns="0">
            <a:spAutoFit/>
          </a:bodyPr>
          <a:lstStyle/>
          <a:p>
            <a:pPr algn="ctr" marL="0" indent="0" lvl="0">
              <a:lnSpc>
                <a:spcPts val="11124"/>
              </a:lnSpc>
            </a:pPr>
            <a:r>
              <a:rPr lang="en-US" sz="9270">
                <a:solidFill>
                  <a:srgbClr val="D57AD4"/>
                </a:solidFill>
                <a:latin typeface="Public Sans Bold"/>
              </a:rPr>
              <a:t>PHÂN TÍCH VÀ THIẾT KẾ</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65854" r="0" b="22326"/>
          <a:stretch>
            <a:fillRect/>
          </a:stretch>
        </p:blipFill>
        <p:spPr>
          <a:xfrm flipH="false" flipV="false" rot="0">
            <a:off x="0" y="9071171"/>
            <a:ext cx="18310194" cy="1215829"/>
          </a:xfrm>
          <a:prstGeom prst="rect">
            <a:avLst/>
          </a:prstGeom>
        </p:spPr>
      </p:pic>
      <p:pic>
        <p:nvPicPr>
          <p:cNvPr name="Picture 3" id="3"/>
          <p:cNvPicPr>
            <a:picLocks noChangeAspect="true"/>
          </p:cNvPicPr>
          <p:nvPr/>
        </p:nvPicPr>
        <p:blipFill>
          <a:blip r:embed="rId4"/>
          <a:srcRect l="1488" t="0" r="1488" b="208"/>
          <a:stretch>
            <a:fillRect/>
          </a:stretch>
        </p:blipFill>
        <p:spPr>
          <a:xfrm flipH="false" flipV="false" rot="0">
            <a:off x="5131966" y="-111590"/>
            <a:ext cx="13156034" cy="10510179"/>
          </a:xfrm>
          <a:prstGeom prst="rect">
            <a:avLst/>
          </a:prstGeom>
        </p:spPr>
      </p:pic>
      <p:sp>
        <p:nvSpPr>
          <p:cNvPr name="TextBox 4" id="4"/>
          <p:cNvSpPr txBox="true"/>
          <p:nvPr/>
        </p:nvSpPr>
        <p:spPr>
          <a:xfrm rot="0">
            <a:off x="562618" y="661987"/>
            <a:ext cx="7392535" cy="742950"/>
          </a:xfrm>
          <a:prstGeom prst="rect">
            <a:avLst/>
          </a:prstGeom>
        </p:spPr>
        <p:txBody>
          <a:bodyPr anchor="t" rtlCol="false" tIns="0" lIns="0" bIns="0" rIns="0">
            <a:spAutoFit/>
          </a:bodyPr>
          <a:lstStyle/>
          <a:p>
            <a:pPr marL="0" indent="0" lvl="0">
              <a:lnSpc>
                <a:spcPts val="5999"/>
              </a:lnSpc>
            </a:pPr>
            <a:r>
              <a:rPr lang="en-US" sz="4999">
                <a:solidFill>
                  <a:srgbClr val="D57AD4"/>
                </a:solidFill>
                <a:latin typeface="Times Neue Roman Bold"/>
              </a:rPr>
              <a:t>I. Sơ đồ Usecase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65854" r="0" b="22326"/>
          <a:stretch>
            <a:fillRect/>
          </a:stretch>
        </p:blipFill>
        <p:spPr>
          <a:xfrm flipH="false" flipV="false" rot="0">
            <a:off x="0" y="9071171"/>
            <a:ext cx="18310194" cy="1215829"/>
          </a:xfrm>
          <a:prstGeom prst="rect">
            <a:avLst/>
          </a:prstGeom>
        </p:spPr>
      </p:pic>
      <p:graphicFrame>
        <p:nvGraphicFramePr>
          <p:cNvPr name="Table 3" id="3"/>
          <p:cNvGraphicFramePr>
            <a:graphicFrameLocks noGrp="true"/>
          </p:cNvGraphicFramePr>
          <p:nvPr/>
        </p:nvGraphicFramePr>
        <p:xfrm>
          <a:off x="8578179" y="136182"/>
          <a:ext cx="9219088" cy="8121012"/>
        </p:xfrm>
        <a:graphic>
          <a:graphicData uri="http://schemas.openxmlformats.org/drawingml/2006/table">
            <a:tbl>
              <a:tblPr/>
              <a:tblGrid>
                <a:gridCol w="5094648"/>
                <a:gridCol w="4124440"/>
              </a:tblGrid>
              <a:tr h="1022009">
                <a:tc>
                  <a:txBody>
                    <a:bodyPr anchor="t" rtlCol="false"/>
                    <a:lstStyle/>
                    <a:p>
                      <a:pPr algn="l">
                        <a:defRPr/>
                      </a:pPr>
                      <a:r>
                        <a:rPr lang="en-US"/>
                        <a:t/>
                      </a:r>
                    </a:p>
                    <a:p>
                      <a:r>
                        <a:rPr lang="en-US"/>
                        <a:t>  Actor</a:t>
                      </a:r>
                    </a:p>
                    <a:p>
                      <a:r>
                        <a:rPr lang="en-US" sz="1799">
                          <a:solidFill>
                            <a:srgbClr val="000000"/>
                          </a:solidFill>
                          <a:latin typeface="Public Sans Thin Bold"/>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a:t/>
                      </a:r>
                    </a:p>
                    <a:p>
                      <a:r>
                        <a:rPr lang="en-US"/>
                        <a:t>  System</a:t>
                      </a:r>
                    </a:p>
                    <a:p>
                      <a:r>
                        <a:rPr lang="en-US" sz="1799">
                          <a:solidFill>
                            <a:srgbClr val="000000"/>
                          </a:solidFill>
                          <a:latin typeface="Public Sans Thin Bold"/>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2009">
                <a:tc>
                  <a:txBody>
                    <a:bodyPr anchor="t" rtlCol="false"/>
                    <a:lstStyle/>
                    <a:p>
                      <a:pPr algn="l">
                        <a:defRPr/>
                      </a:pPr>
                      <a:r>
                        <a:rPr lang="en-US"/>
                        <a:t/>
                      </a:r>
                    </a:p>
                    <a:p>
                      <a:r>
                        <a:rPr lang="en-US"/>
                        <a:t>  1.    Chọn người dùng cần nhắn tin</a:t>
                      </a:r>
                    </a:p>
                    <a:p>
                      <a:r>
                        <a:rPr lang="en-US" sz="1799">
                          <a:solidFill>
                            <a:srgbClr val="000000"/>
                          </a:solidFill>
                          <a:latin typeface="Public Sans Thin Bold"/>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a:t/>
                      </a:r>
                    </a:p>
                    <a:p>
                      <a:r>
                        <a:rPr lang="en-US"/>
                        <a:t>   </a:t>
                      </a:r>
                    </a:p>
                    <a:p>
                      <a:r>
                        <a:rPr lang="en-US" sz="1799">
                          <a:solidFill>
                            <a:srgbClr val="000000"/>
                          </a:solidFill>
                          <a:latin typeface="Public Sans Thin Bold"/>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2009">
                <a:tc>
                  <a:txBody>
                    <a:bodyPr anchor="t" rtlCol="false"/>
                    <a:lstStyle/>
                    <a:p>
                      <a:pPr algn="l">
                        <a:defRPr/>
                      </a:pPr>
                      <a:r>
                        <a:rPr lang="en-US"/>
                        <a:t/>
                      </a:r>
                    </a:p>
                    <a:p>
                      <a:r>
                        <a:rPr lang="en-US"/>
                        <a:t>   </a:t>
                      </a:r>
                    </a:p>
                    <a:p>
                      <a:r>
                        <a:rPr lang="en-US" sz="1799">
                          <a:solidFill>
                            <a:srgbClr val="000000"/>
                          </a:solidFill>
                          <a:latin typeface="Public Sans Thin Bold"/>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a:t/>
                      </a:r>
                    </a:p>
                    <a:p>
                      <a:r>
                        <a:rPr lang="en-US"/>
                        <a:t>  2.    Hiển thị giao diện để nhắn tin</a:t>
                      </a:r>
                    </a:p>
                    <a:p>
                      <a:r>
                        <a:rPr lang="en-US" sz="1799">
                          <a:solidFill>
                            <a:srgbClr val="000000"/>
                          </a:solidFill>
                          <a:latin typeface="Public Sans Thin Bold"/>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614644">
                <a:tc>
                  <a:txBody>
                    <a:bodyPr anchor="t" rtlCol="false"/>
                    <a:lstStyle/>
                    <a:p>
                      <a:pPr algn="l">
                        <a:defRPr/>
                      </a:pPr>
                      <a:r>
                        <a:rPr lang="en-US"/>
                        <a:t/>
                      </a:r>
                    </a:p>
                    <a:p>
                      <a:r>
                        <a:rPr lang="en-US"/>
                        <a:t>  3.    Nhập thông tin cần gửi và nhấn nút</a:t>
                      </a:r>
                    </a:p>
                    <a:p>
                      <a:r>
                        <a:rPr lang="en-US"/>
                        <a:t>  gửi</a:t>
                      </a:r>
                    </a:p>
                    <a:p>
                      <a:r>
                        <a:rPr lang="en-US" sz="1799">
                          <a:solidFill>
                            <a:srgbClr val="000000"/>
                          </a:solidFill>
                          <a:latin typeface="Public Sans Thin Bold"/>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a:t/>
                      </a:r>
                    </a:p>
                    <a:p>
                      <a:r>
                        <a:rPr lang="en-US"/>
                        <a:t>   </a:t>
                      </a:r>
                    </a:p>
                    <a:p>
                      <a:r>
                        <a:rPr lang="en-US" sz="1799">
                          <a:solidFill>
                            <a:srgbClr val="000000"/>
                          </a:solidFill>
                          <a:latin typeface="Public Sans Thin Bold"/>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652878">
                <a:tc>
                  <a:txBody>
                    <a:bodyPr anchor="t" rtlCol="false"/>
                    <a:lstStyle/>
                    <a:p>
                      <a:pPr algn="l">
                        <a:defRPr/>
                      </a:pPr>
                      <a:r>
                        <a:rPr lang="en-US"/>
                        <a:t/>
                      </a:r>
                    </a:p>
                    <a:p>
                      <a:r>
                        <a:rPr lang="en-US"/>
                        <a:t>   </a:t>
                      </a:r>
                    </a:p>
                    <a:p>
                      <a:r>
                        <a:rPr lang="en-US" sz="1799">
                          <a:solidFill>
                            <a:srgbClr val="000000"/>
                          </a:solidFill>
                          <a:latin typeface="Public Sans Thin Bold"/>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a:t/>
                      </a:r>
                    </a:p>
                    <a:p>
                      <a:r>
                        <a:rPr lang="en-US"/>
                        <a:t>  4.    Tin nhắn được gửi đến người dùng,</a:t>
                      </a:r>
                    </a:p>
                    <a:p>
                      <a:r>
                        <a:rPr lang="en-US"/>
                        <a:t>  và hiển thị lên giao diện</a:t>
                      </a:r>
                    </a:p>
                    <a:p>
                      <a:r>
                        <a:rPr lang="en-US" sz="1799">
                          <a:solidFill>
                            <a:srgbClr val="000000"/>
                          </a:solidFill>
                          <a:latin typeface="Public Sans Thin Bold"/>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787464">
                <a:tc>
                  <a:txBody>
                    <a:bodyPr anchor="t" rtlCol="false"/>
                    <a:lstStyle/>
                    <a:p>
                      <a:pPr algn="l">
                        <a:defRPr/>
                      </a:pPr>
                      <a:r>
                        <a:rPr lang="en-US"/>
                        <a:t/>
                      </a:r>
                    </a:p>
                    <a:p>
                      <a:r>
                        <a:rPr lang="en-US"/>
                        <a:t>  5.    Người dùng xác nhận và kết thúc</a:t>
                      </a:r>
                    </a:p>
                    <a:p>
                      <a:r>
                        <a:rPr lang="en-US" sz="1799">
                          <a:solidFill>
                            <a:srgbClr val="000000"/>
                          </a:solidFill>
                          <a:latin typeface="Public Sans Thin Bold"/>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a:t/>
                      </a:r>
                    </a:p>
                    <a:p>
                      <a:r>
                        <a:rPr lang="en-US"/>
                        <a:t>   </a:t>
                      </a:r>
                    </a:p>
                    <a:p>
                      <a:r>
                        <a:rPr lang="en-US" sz="1799">
                          <a:solidFill>
                            <a:srgbClr val="000000"/>
                          </a:solidFill>
                          <a:latin typeface="Public Sans Thin Bold"/>
                        </a:rPr>
                        <a:t>  </a:t>
                      </a:r>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562618" y="661987"/>
            <a:ext cx="7392535" cy="742950"/>
          </a:xfrm>
          <a:prstGeom prst="rect">
            <a:avLst/>
          </a:prstGeom>
        </p:spPr>
        <p:txBody>
          <a:bodyPr anchor="t" rtlCol="false" tIns="0" lIns="0" bIns="0" rIns="0">
            <a:spAutoFit/>
          </a:bodyPr>
          <a:lstStyle/>
          <a:p>
            <a:pPr marL="0" indent="0" lvl="0">
              <a:lnSpc>
                <a:spcPts val="5999"/>
              </a:lnSpc>
            </a:pPr>
            <a:r>
              <a:rPr lang="en-US" sz="4999">
                <a:solidFill>
                  <a:srgbClr val="D57AD4"/>
                </a:solidFill>
                <a:latin typeface="Times Neue Roman Bold"/>
              </a:rPr>
              <a:t>II. Đặc tả Usecase nhắn tin</a:t>
            </a:r>
          </a:p>
        </p:txBody>
      </p:sp>
      <p:sp>
        <p:nvSpPr>
          <p:cNvPr name="TextBox 5" id="5"/>
          <p:cNvSpPr txBox="true"/>
          <p:nvPr/>
        </p:nvSpPr>
        <p:spPr>
          <a:xfrm rot="0">
            <a:off x="562618" y="2014907"/>
            <a:ext cx="8015561" cy="1638300"/>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000000"/>
                </a:solidFill>
                <a:latin typeface="Times Neue Roman"/>
              </a:rPr>
              <a:t>Mô tả sơ lược:Đây là chức năng của ứng dụng giúp người trao đổi tin nhắn văn bản</a:t>
            </a:r>
          </a:p>
        </p:txBody>
      </p:sp>
      <p:sp>
        <p:nvSpPr>
          <p:cNvPr name="TextBox 6" id="6"/>
          <p:cNvSpPr txBox="true"/>
          <p:nvPr/>
        </p:nvSpPr>
        <p:spPr>
          <a:xfrm rot="0">
            <a:off x="562618" y="3841512"/>
            <a:ext cx="8015561" cy="552450"/>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000000"/>
                </a:solidFill>
                <a:latin typeface="Times Neue Roman"/>
              </a:rPr>
              <a:t>Actor chính:Người dùng.</a:t>
            </a:r>
          </a:p>
        </p:txBody>
      </p:sp>
      <p:sp>
        <p:nvSpPr>
          <p:cNvPr name="TextBox 7" id="7"/>
          <p:cNvSpPr txBox="true"/>
          <p:nvPr/>
        </p:nvSpPr>
        <p:spPr>
          <a:xfrm rot="0">
            <a:off x="562618" y="6967027"/>
            <a:ext cx="8015561" cy="1095375"/>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000000"/>
                </a:solidFill>
                <a:latin typeface="Times Neue Roman"/>
              </a:rPr>
              <a:t>Hậu điều kiện:Một cuộc trò chuyện được tạo.</a:t>
            </a:r>
          </a:p>
        </p:txBody>
      </p:sp>
      <p:sp>
        <p:nvSpPr>
          <p:cNvPr name="TextBox 8" id="8"/>
          <p:cNvSpPr txBox="true"/>
          <p:nvPr/>
        </p:nvSpPr>
        <p:spPr>
          <a:xfrm rot="0">
            <a:off x="562618" y="5266814"/>
            <a:ext cx="8015561" cy="552450"/>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000000"/>
                </a:solidFill>
                <a:latin typeface="Times Neue Roman"/>
              </a:rPr>
              <a:t>Tiền điều kiện:Đăng nhập thành công.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65854" r="0" b="22326"/>
          <a:stretch>
            <a:fillRect/>
          </a:stretch>
        </p:blipFill>
        <p:spPr>
          <a:xfrm flipH="false" flipV="false" rot="0">
            <a:off x="0" y="9071171"/>
            <a:ext cx="18310194" cy="1215829"/>
          </a:xfrm>
          <a:prstGeom prst="rect">
            <a:avLst/>
          </a:prstGeom>
        </p:spPr>
      </p:pic>
      <p:pic>
        <p:nvPicPr>
          <p:cNvPr name="Picture 3" id="3"/>
          <p:cNvPicPr>
            <a:picLocks noChangeAspect="true"/>
          </p:cNvPicPr>
          <p:nvPr/>
        </p:nvPicPr>
        <p:blipFill>
          <a:blip r:embed="rId4"/>
          <a:srcRect l="0" t="0" r="0" b="562"/>
          <a:stretch>
            <a:fillRect/>
          </a:stretch>
        </p:blipFill>
        <p:spPr>
          <a:xfrm flipH="false" flipV="false" rot="0">
            <a:off x="2018134" y="1849517"/>
            <a:ext cx="14251731" cy="7101198"/>
          </a:xfrm>
          <a:prstGeom prst="rect">
            <a:avLst/>
          </a:prstGeom>
        </p:spPr>
      </p:pic>
      <p:sp>
        <p:nvSpPr>
          <p:cNvPr name="TextBox 4" id="4"/>
          <p:cNvSpPr txBox="true"/>
          <p:nvPr/>
        </p:nvSpPr>
        <p:spPr>
          <a:xfrm rot="0">
            <a:off x="562618" y="661987"/>
            <a:ext cx="7392535" cy="742950"/>
          </a:xfrm>
          <a:prstGeom prst="rect">
            <a:avLst/>
          </a:prstGeom>
        </p:spPr>
        <p:txBody>
          <a:bodyPr anchor="t" rtlCol="false" tIns="0" lIns="0" bIns="0" rIns="0">
            <a:spAutoFit/>
          </a:bodyPr>
          <a:lstStyle/>
          <a:p>
            <a:pPr marL="0" indent="0" lvl="0">
              <a:lnSpc>
                <a:spcPts val="5999"/>
              </a:lnSpc>
            </a:pPr>
            <a:r>
              <a:rPr lang="en-US" sz="4999">
                <a:solidFill>
                  <a:srgbClr val="D57AD4"/>
                </a:solidFill>
                <a:latin typeface="Times Neue Roman Bold"/>
              </a:rPr>
              <a:t>III .Sơ đồ Activity nhắn tin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DAFTII01bkM</dc:identifier>
  <dcterms:modified xsi:type="dcterms:W3CDTF">2011-08-01T06:04:30Z</dcterms:modified>
  <cp:revision>1</cp:revision>
  <dc:title>Công nghệ đang thay đổi giáo dục như thế nào</dc:title>
</cp:coreProperties>
</file>